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7"/>
  </p:notesMasterIdLst>
  <p:sldIdLst>
    <p:sldId id="290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70" r:id="rId16"/>
    <p:sldId id="269" r:id="rId17"/>
    <p:sldId id="271" r:id="rId18"/>
    <p:sldId id="272" r:id="rId19"/>
    <p:sldId id="273" r:id="rId20"/>
    <p:sldId id="276" r:id="rId21"/>
    <p:sldId id="275" r:id="rId22"/>
    <p:sldId id="277" r:id="rId23"/>
    <p:sldId id="292" r:id="rId24"/>
    <p:sldId id="281" r:id="rId25"/>
    <p:sldId id="282" r:id="rId26"/>
    <p:sldId id="293" r:id="rId27"/>
    <p:sldId id="284" r:id="rId28"/>
    <p:sldId id="285" r:id="rId29"/>
    <p:sldId id="286" r:id="rId30"/>
    <p:sldId id="287" r:id="rId31"/>
    <p:sldId id="288" r:id="rId32"/>
    <p:sldId id="304" r:id="rId33"/>
    <p:sldId id="294" r:id="rId34"/>
    <p:sldId id="295" r:id="rId35"/>
    <p:sldId id="296" r:id="rId36"/>
    <p:sldId id="297" r:id="rId37"/>
    <p:sldId id="298" r:id="rId38"/>
    <p:sldId id="299" r:id="rId39"/>
    <p:sldId id="300" r:id="rId40"/>
    <p:sldId id="301" r:id="rId41"/>
    <p:sldId id="302" r:id="rId42"/>
    <p:sldId id="305" r:id="rId43"/>
    <p:sldId id="306" r:id="rId44"/>
    <p:sldId id="307" r:id="rId45"/>
    <p:sldId id="291" r:id="rId4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7A6AF"/>
    <a:srgbClr val="006666"/>
    <a:srgbClr val="009999"/>
    <a:srgbClr val="FFFFFF"/>
    <a:srgbClr val="E6E5E4"/>
    <a:srgbClr val="995299"/>
    <a:srgbClr val="45545E"/>
    <a:srgbClr val="EAD0BE"/>
    <a:srgbClr val="D1DFD5"/>
    <a:srgbClr val="63AE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481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220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9" d="100"/>
          <a:sy n="99" d="100"/>
        </p:scale>
        <p:origin x="3542" y="75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F78D00-1C44-4594-A3EB-BE3367937F48}" type="datetimeFigureOut">
              <a:rPr lang="en-GB" smtClean="0"/>
              <a:t>13/04/2021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D2F5C1-773A-454D-B1B4-17C9D1042A2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04631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D2F5C1-773A-454D-B1B4-17C9D1042A27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46043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D2F5C1-773A-454D-B1B4-17C9D1042A27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28406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D2F5C1-773A-454D-B1B4-17C9D1042A27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24275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D2F5C1-773A-454D-B1B4-17C9D1042A27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75618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D2F5C1-773A-454D-B1B4-17C9D1042A27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74908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D2F5C1-773A-454D-B1B4-17C9D1042A27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43649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D2F5C1-773A-454D-B1B4-17C9D1042A27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95779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D2F5C1-773A-454D-B1B4-17C9D1042A27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41038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D2F5C1-773A-454D-B1B4-17C9D1042A27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00781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D2F5C1-773A-454D-B1B4-17C9D1042A27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562283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D2F5C1-773A-454D-B1B4-17C9D1042A27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0687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D2F5C1-773A-454D-B1B4-17C9D1042A27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936162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D2F5C1-773A-454D-B1B4-17C9D1042A27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801489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D2F5C1-773A-454D-B1B4-17C9D1042A27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350602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D2F5C1-773A-454D-B1B4-17C9D1042A27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459803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D2F5C1-773A-454D-B1B4-17C9D1042A27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038596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D2F5C1-773A-454D-B1B4-17C9D1042A27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157948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D2F5C1-773A-454D-B1B4-17C9D1042A27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375718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D2F5C1-773A-454D-B1B4-17C9D1042A27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438091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D2F5C1-773A-454D-B1B4-17C9D1042A27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818927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D2F5C1-773A-454D-B1B4-17C9D1042A27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472855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D2F5C1-773A-454D-B1B4-17C9D1042A27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20187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D2F5C1-773A-454D-B1B4-17C9D1042A27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939687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D2F5C1-773A-454D-B1B4-17C9D1042A27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645128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D2F5C1-773A-454D-B1B4-17C9D1042A27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090152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D2F5C1-773A-454D-B1B4-17C9D1042A27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030091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D2F5C1-773A-454D-B1B4-17C9D1042A27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504503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D2F5C1-773A-454D-B1B4-17C9D1042A27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878767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D2F5C1-773A-454D-B1B4-17C9D1042A27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919889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D2F5C1-773A-454D-B1B4-17C9D1042A27}" type="slidenum">
              <a:rPr lang="en-GB" smtClean="0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362391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D2F5C1-773A-454D-B1B4-17C9D1042A27}" type="slidenum">
              <a:rPr lang="en-GB" smtClean="0"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850947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D2F5C1-773A-454D-B1B4-17C9D1042A27}" type="slidenum">
              <a:rPr lang="en-GB" smtClean="0"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59416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D2F5C1-773A-454D-B1B4-17C9D1042A27}" type="slidenum">
              <a:rPr lang="en-GB" smtClean="0"/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67057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D2F5C1-773A-454D-B1B4-17C9D1042A27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23253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D2F5C1-773A-454D-B1B4-17C9D1042A27}" type="slidenum">
              <a:rPr lang="en-GB" smtClean="0"/>
              <a:t>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477310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D2F5C1-773A-454D-B1B4-17C9D1042A27}" type="slidenum">
              <a:rPr lang="en-GB" smtClean="0"/>
              <a:t>45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7227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D2F5C1-773A-454D-B1B4-17C9D1042A27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44789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D2F5C1-773A-454D-B1B4-17C9D1042A27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30227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D2F5C1-773A-454D-B1B4-17C9D1042A27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96646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D2F5C1-773A-454D-B1B4-17C9D1042A27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57861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D2F5C1-773A-454D-B1B4-17C9D1042A27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27712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F0A79-8F4C-4061-9513-856E065BF014}" type="datetimeFigureOut">
              <a:rPr lang="en-GB" smtClean="0"/>
              <a:t>13/04/2021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24E32-640E-443E-9C24-F12F909A9E8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37649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F0A79-8F4C-4061-9513-856E065BF014}" type="datetimeFigureOut">
              <a:rPr lang="en-GB" smtClean="0"/>
              <a:t>13/04/2021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24E32-640E-443E-9C24-F12F909A9E8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44985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F0A79-8F4C-4061-9513-856E065BF014}" type="datetimeFigureOut">
              <a:rPr lang="en-GB" smtClean="0"/>
              <a:t>13/04/2021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24E32-640E-443E-9C24-F12F909A9E8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57539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F0A79-8F4C-4061-9513-856E065BF014}" type="datetimeFigureOut">
              <a:rPr lang="en-GB" smtClean="0"/>
              <a:t>13/04/2021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24E32-640E-443E-9C24-F12F909A9E8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77001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F0A79-8F4C-4061-9513-856E065BF014}" type="datetimeFigureOut">
              <a:rPr lang="en-GB" smtClean="0"/>
              <a:t>13/04/2021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24E32-640E-443E-9C24-F12F909A9E8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28145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F0A79-8F4C-4061-9513-856E065BF014}" type="datetimeFigureOut">
              <a:rPr lang="en-GB" smtClean="0"/>
              <a:t>13/04/2021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24E32-640E-443E-9C24-F12F909A9E8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47826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F0A79-8F4C-4061-9513-856E065BF014}" type="datetimeFigureOut">
              <a:rPr lang="en-GB" smtClean="0"/>
              <a:t>13/04/2021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24E32-640E-443E-9C24-F12F909A9E8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07506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F0A79-8F4C-4061-9513-856E065BF014}" type="datetimeFigureOut">
              <a:rPr lang="en-GB" smtClean="0"/>
              <a:t>13/04/2021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24E32-640E-443E-9C24-F12F909A9E8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16993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F0A79-8F4C-4061-9513-856E065BF014}" type="datetimeFigureOut">
              <a:rPr lang="en-GB" smtClean="0"/>
              <a:t>13/04/2021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24E32-640E-443E-9C24-F12F909A9E8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83728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F0A79-8F4C-4061-9513-856E065BF014}" type="datetimeFigureOut">
              <a:rPr lang="en-GB" smtClean="0"/>
              <a:t>13/04/2021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24E32-640E-443E-9C24-F12F909A9E8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36444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F0A79-8F4C-4061-9513-856E065BF014}" type="datetimeFigureOut">
              <a:rPr lang="en-GB" smtClean="0"/>
              <a:t>13/04/2021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24E32-640E-443E-9C24-F12F909A9E8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96750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0F0A79-8F4C-4061-9513-856E065BF014}" type="datetimeFigureOut">
              <a:rPr lang="en-GB" smtClean="0"/>
              <a:t>13/04/2021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C24E32-640E-443E-9C24-F12F909A9E8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4774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RcP85JHLmnI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6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962027-B476-3249-970D-7D2546FB44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885825"/>
            <a:ext cx="7772400" cy="1195388"/>
          </a:xfrm>
        </p:spPr>
        <p:txBody>
          <a:bodyPr>
            <a:normAutofit/>
          </a:bodyPr>
          <a:lstStyle/>
          <a:p>
            <a:r>
              <a:rPr lang="en-US" sz="3600" dirty="0"/>
              <a:t>Making powerful science: an introduction to NGS and beyond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6E1AC9-3C08-F543-B8BE-1902B422A4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4887912"/>
            <a:ext cx="9144000" cy="1970087"/>
          </a:xfrm>
        </p:spPr>
        <p:txBody>
          <a:bodyPr>
            <a:normAutofit/>
          </a:bodyPr>
          <a:lstStyle/>
          <a:p>
            <a:r>
              <a:rPr lang="en-US" dirty="0"/>
              <a:t>Martin Philpott</a:t>
            </a:r>
          </a:p>
          <a:p>
            <a:r>
              <a:rPr lang="en-US" dirty="0"/>
              <a:t>Team Leader in Systems Biology of Uterine Fibroids</a:t>
            </a:r>
          </a:p>
          <a:p>
            <a:r>
              <a:rPr lang="en-US" dirty="0"/>
              <a:t>&amp; Director Botnar Sequencing Facility</a:t>
            </a:r>
          </a:p>
          <a:p>
            <a:r>
              <a:rPr lang="en-US" dirty="0" err="1"/>
              <a:t>Botnar</a:t>
            </a:r>
            <a:r>
              <a:rPr lang="en-US" dirty="0"/>
              <a:t> Research Centre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B93CAC-CC2D-BE44-8B50-66FA9342392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86013" y="2238276"/>
            <a:ext cx="4038600" cy="2492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3525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Sequencing by Synthesis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061416"/>
            <a:ext cx="9144000" cy="288752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0" y="4948938"/>
            <a:ext cx="111870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The read</a:t>
            </a:r>
            <a:br>
              <a:rPr lang="en-GB" dirty="0"/>
            </a:br>
            <a:r>
              <a:rPr lang="en-GB" dirty="0"/>
              <a:t>product is</a:t>
            </a:r>
            <a:br>
              <a:rPr lang="en-GB" dirty="0"/>
            </a:br>
            <a:r>
              <a:rPr lang="en-GB" dirty="0"/>
              <a:t>washed</a:t>
            </a:r>
          </a:p>
          <a:p>
            <a:pPr algn="ctr"/>
            <a:r>
              <a:rPr lang="en-GB" dirty="0"/>
              <a:t>away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361317" y="4948938"/>
            <a:ext cx="14013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Index 1</a:t>
            </a:r>
            <a:br>
              <a:rPr lang="en-GB" dirty="0"/>
            </a:br>
            <a:r>
              <a:rPr lang="en-GB" dirty="0"/>
              <a:t>is sequenced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835779" y="4948937"/>
            <a:ext cx="111870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The read</a:t>
            </a:r>
            <a:br>
              <a:rPr lang="en-GB" dirty="0"/>
            </a:br>
            <a:r>
              <a:rPr lang="en-GB" dirty="0"/>
              <a:t>product is</a:t>
            </a:r>
            <a:br>
              <a:rPr lang="en-GB" dirty="0"/>
            </a:br>
            <a:r>
              <a:rPr lang="en-GB" dirty="0"/>
              <a:t>washed</a:t>
            </a:r>
          </a:p>
          <a:p>
            <a:pPr algn="ctr"/>
            <a:r>
              <a:rPr lang="en-GB" dirty="0"/>
              <a:t>away</a:t>
            </a:r>
          </a:p>
        </p:txBody>
      </p:sp>
      <p:sp>
        <p:nvSpPr>
          <p:cNvPr id="22" name="Rectangle 21"/>
          <p:cNvSpPr/>
          <p:nvPr/>
        </p:nvSpPr>
        <p:spPr>
          <a:xfrm>
            <a:off x="1109022" y="3361642"/>
            <a:ext cx="903551" cy="7528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TextBox 22"/>
          <p:cNvSpPr txBox="1"/>
          <p:nvPr/>
        </p:nvSpPr>
        <p:spPr>
          <a:xfrm>
            <a:off x="617833" y="3480842"/>
            <a:ext cx="14869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/>
              <a:t>Index 1</a:t>
            </a:r>
          </a:p>
          <a:p>
            <a:pPr algn="r"/>
            <a:r>
              <a:rPr lang="en-GB" dirty="0"/>
              <a:t>primer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360647" y="4948936"/>
            <a:ext cx="11964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Hybridise</a:t>
            </a:r>
          </a:p>
          <a:p>
            <a:pPr algn="ctr"/>
            <a:r>
              <a:rPr lang="en-GB" dirty="0"/>
              <a:t>to P5 oligo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673039" y="4948936"/>
            <a:ext cx="175240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 err="1"/>
              <a:t>Deblock</a:t>
            </a:r>
            <a:r>
              <a:rPr lang="en-GB" dirty="0"/>
              <a:t> P5</a:t>
            </a:r>
          </a:p>
          <a:p>
            <a:pPr algn="ctr"/>
            <a:r>
              <a:rPr lang="en-GB" dirty="0"/>
              <a:t>oligo and add</a:t>
            </a:r>
          </a:p>
          <a:p>
            <a:pPr algn="ctr"/>
            <a:r>
              <a:rPr lang="en-GB" dirty="0"/>
              <a:t>unlabelled bases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411817" y="4948936"/>
            <a:ext cx="14013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Index 2</a:t>
            </a:r>
            <a:br>
              <a:rPr lang="en-GB" dirty="0"/>
            </a:br>
            <a:r>
              <a:rPr lang="en-GB" dirty="0"/>
              <a:t>is sequenced</a:t>
            </a:r>
          </a:p>
        </p:txBody>
      </p:sp>
      <p:sp>
        <p:nvSpPr>
          <p:cNvPr id="12" name="Hexagon 11"/>
          <p:cNvSpPr/>
          <p:nvPr/>
        </p:nvSpPr>
        <p:spPr>
          <a:xfrm>
            <a:off x="547121" y="2137272"/>
            <a:ext cx="53034" cy="45719"/>
          </a:xfrm>
          <a:prstGeom prst="hexagon">
            <a:avLst/>
          </a:prstGeom>
          <a:gradFill flip="none" rotWithShape="1">
            <a:gsLst>
              <a:gs pos="0">
                <a:schemeClr val="tx1">
                  <a:lumMod val="50000"/>
                  <a:lumOff val="50000"/>
                  <a:shade val="30000"/>
                  <a:satMod val="115000"/>
                </a:schemeClr>
              </a:gs>
              <a:gs pos="50000">
                <a:schemeClr val="tx1">
                  <a:lumMod val="50000"/>
                  <a:lumOff val="50000"/>
                  <a:shade val="67500"/>
                  <a:satMod val="115000"/>
                </a:schemeClr>
              </a:gs>
              <a:gs pos="100000">
                <a:schemeClr val="tx1">
                  <a:lumMod val="50000"/>
                  <a:lumOff val="5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Hexagon 12"/>
          <p:cNvSpPr/>
          <p:nvPr/>
        </p:nvSpPr>
        <p:spPr>
          <a:xfrm>
            <a:off x="2057228" y="2118164"/>
            <a:ext cx="53034" cy="45719"/>
          </a:xfrm>
          <a:prstGeom prst="hexagon">
            <a:avLst/>
          </a:prstGeom>
          <a:gradFill flip="none" rotWithShape="1">
            <a:gsLst>
              <a:gs pos="0">
                <a:schemeClr val="tx1">
                  <a:lumMod val="50000"/>
                  <a:lumOff val="50000"/>
                  <a:shade val="30000"/>
                  <a:satMod val="115000"/>
                </a:schemeClr>
              </a:gs>
              <a:gs pos="50000">
                <a:schemeClr val="tx1">
                  <a:lumMod val="50000"/>
                  <a:lumOff val="50000"/>
                  <a:shade val="67500"/>
                  <a:satMod val="115000"/>
                </a:schemeClr>
              </a:gs>
              <a:gs pos="100000">
                <a:schemeClr val="tx1">
                  <a:lumMod val="50000"/>
                  <a:lumOff val="5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Hexagon 13"/>
          <p:cNvSpPr/>
          <p:nvPr/>
        </p:nvSpPr>
        <p:spPr>
          <a:xfrm>
            <a:off x="3392750" y="2131499"/>
            <a:ext cx="53034" cy="45719"/>
          </a:xfrm>
          <a:prstGeom prst="hexagon">
            <a:avLst/>
          </a:prstGeom>
          <a:gradFill flip="none" rotWithShape="1">
            <a:gsLst>
              <a:gs pos="0">
                <a:schemeClr val="tx1">
                  <a:lumMod val="50000"/>
                  <a:lumOff val="50000"/>
                  <a:shade val="30000"/>
                  <a:satMod val="115000"/>
                </a:schemeClr>
              </a:gs>
              <a:gs pos="50000">
                <a:schemeClr val="tx1">
                  <a:lumMod val="50000"/>
                  <a:lumOff val="50000"/>
                  <a:shade val="67500"/>
                  <a:satMod val="115000"/>
                </a:schemeClr>
              </a:gs>
              <a:gs pos="100000">
                <a:schemeClr val="tx1">
                  <a:lumMod val="50000"/>
                  <a:lumOff val="5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Hexagon 14"/>
          <p:cNvSpPr/>
          <p:nvPr/>
        </p:nvSpPr>
        <p:spPr>
          <a:xfrm>
            <a:off x="5204847" y="4230323"/>
            <a:ext cx="53034" cy="45719"/>
          </a:xfrm>
          <a:prstGeom prst="hexagon">
            <a:avLst/>
          </a:prstGeom>
          <a:gradFill flip="none" rotWithShape="1">
            <a:gsLst>
              <a:gs pos="0">
                <a:schemeClr val="tx1">
                  <a:lumMod val="50000"/>
                  <a:lumOff val="50000"/>
                  <a:shade val="30000"/>
                  <a:satMod val="115000"/>
                </a:schemeClr>
              </a:gs>
              <a:gs pos="50000">
                <a:schemeClr val="tx1">
                  <a:lumMod val="50000"/>
                  <a:lumOff val="50000"/>
                  <a:shade val="67500"/>
                  <a:satMod val="115000"/>
                </a:schemeClr>
              </a:gs>
              <a:gs pos="100000">
                <a:schemeClr val="tx1">
                  <a:lumMod val="50000"/>
                  <a:lumOff val="5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Hexagon 16"/>
          <p:cNvSpPr/>
          <p:nvPr/>
        </p:nvSpPr>
        <p:spPr>
          <a:xfrm>
            <a:off x="5156575" y="4730386"/>
            <a:ext cx="53034" cy="45719"/>
          </a:xfrm>
          <a:prstGeom prst="hexagon">
            <a:avLst/>
          </a:prstGeom>
          <a:gradFill flip="none" rotWithShape="1">
            <a:gsLst>
              <a:gs pos="0">
                <a:schemeClr val="tx1">
                  <a:lumMod val="50000"/>
                  <a:lumOff val="50000"/>
                  <a:shade val="30000"/>
                  <a:satMod val="115000"/>
                </a:schemeClr>
              </a:gs>
              <a:gs pos="50000">
                <a:schemeClr val="tx1">
                  <a:lumMod val="50000"/>
                  <a:lumOff val="50000"/>
                  <a:shade val="67500"/>
                  <a:satMod val="115000"/>
                </a:schemeClr>
              </a:gs>
              <a:gs pos="100000">
                <a:schemeClr val="tx1">
                  <a:lumMod val="50000"/>
                  <a:lumOff val="5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40491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Sequencing by Synthesis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80931" y="1932166"/>
            <a:ext cx="6572250" cy="322624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445379" y="5177538"/>
            <a:ext cx="117359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Synthesise</a:t>
            </a:r>
            <a:br>
              <a:rPr lang="en-GB" dirty="0"/>
            </a:br>
            <a:r>
              <a:rPr lang="en-GB" dirty="0"/>
              <a:t>second</a:t>
            </a:r>
          </a:p>
          <a:p>
            <a:pPr algn="ctr"/>
            <a:r>
              <a:rPr lang="en-GB" dirty="0"/>
              <a:t>strand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890265" y="5177538"/>
            <a:ext cx="148021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The forward</a:t>
            </a:r>
            <a:br>
              <a:rPr lang="en-GB" dirty="0"/>
            </a:br>
            <a:r>
              <a:rPr lang="en-GB" dirty="0"/>
              <a:t>strand is</a:t>
            </a:r>
            <a:br>
              <a:rPr lang="en-GB" dirty="0"/>
            </a:br>
            <a:r>
              <a:rPr lang="en-GB" dirty="0"/>
              <a:t>cleaved (</a:t>
            </a:r>
            <a:r>
              <a:rPr lang="en-GB" dirty="0" err="1"/>
              <a:t>Fpg</a:t>
            </a:r>
            <a:r>
              <a:rPr lang="en-GB" dirty="0"/>
              <a:t>) </a:t>
            </a:r>
            <a:br>
              <a:rPr lang="en-GB" dirty="0"/>
            </a:br>
            <a:r>
              <a:rPr lang="en-GB" dirty="0"/>
              <a:t>and washed </a:t>
            </a:r>
            <a:br>
              <a:rPr lang="en-GB" dirty="0"/>
            </a:br>
            <a:r>
              <a:rPr lang="en-GB" dirty="0"/>
              <a:t>away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666034" y="5177537"/>
            <a:ext cx="12535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The second</a:t>
            </a:r>
          </a:p>
          <a:p>
            <a:pPr algn="ctr"/>
            <a:r>
              <a:rPr lang="en-GB" dirty="0"/>
              <a:t>read is</a:t>
            </a:r>
          </a:p>
          <a:p>
            <a:pPr algn="ctr"/>
            <a:r>
              <a:rPr lang="en-GB" dirty="0"/>
              <a:t>sequenced</a:t>
            </a:r>
          </a:p>
        </p:txBody>
      </p:sp>
      <p:sp>
        <p:nvSpPr>
          <p:cNvPr id="6" name="Rectangle 5"/>
          <p:cNvSpPr/>
          <p:nvPr/>
        </p:nvSpPr>
        <p:spPr>
          <a:xfrm>
            <a:off x="4351176" y="2474843"/>
            <a:ext cx="856928" cy="9640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/>
          <p:cNvSpPr txBox="1"/>
          <p:nvPr/>
        </p:nvSpPr>
        <p:spPr>
          <a:xfrm>
            <a:off x="3805840" y="2645955"/>
            <a:ext cx="14869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/>
              <a:t>Read 2</a:t>
            </a:r>
          </a:p>
          <a:p>
            <a:pPr algn="r"/>
            <a:r>
              <a:rPr lang="en-GB" dirty="0"/>
              <a:t>primer</a:t>
            </a:r>
          </a:p>
        </p:txBody>
      </p:sp>
    </p:spTree>
    <p:extLst>
      <p:ext uri="{BB962C8B-B14F-4D97-AF65-F5344CB8AC3E}">
        <p14:creationId xmlns:p14="http://schemas.microsoft.com/office/powerpoint/2010/main" val="35794726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Library production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Library production will vary depending on what sequencing-based methodology is being performed</a:t>
            </a:r>
          </a:p>
          <a:p>
            <a:pPr lvl="1"/>
            <a:r>
              <a:rPr lang="en-GB" dirty="0" err="1"/>
              <a:t>RNAseq</a:t>
            </a:r>
            <a:endParaRPr lang="en-GB" dirty="0"/>
          </a:p>
          <a:p>
            <a:pPr lvl="1"/>
            <a:r>
              <a:rPr lang="en-GB" dirty="0"/>
              <a:t>ChIPseq</a:t>
            </a:r>
          </a:p>
          <a:p>
            <a:pPr lvl="1"/>
            <a:r>
              <a:rPr lang="en-GB" dirty="0" err="1"/>
              <a:t>ATACseq</a:t>
            </a:r>
            <a:endParaRPr lang="en-GB" dirty="0"/>
          </a:p>
          <a:p>
            <a:pPr lvl="1"/>
            <a:r>
              <a:rPr lang="en-GB" dirty="0" err="1"/>
              <a:t>scRNAseq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542111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Library production: </a:t>
            </a:r>
            <a:r>
              <a:rPr lang="en-GB" dirty="0" err="1"/>
              <a:t>RNAseq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 err="1"/>
              <a:t>RNAseq</a:t>
            </a:r>
            <a:r>
              <a:rPr lang="en-GB" dirty="0"/>
              <a:t> quantitatively interrogates the all the RNA transcripts of a population of cells at a given point in time (transcriptomics)</a:t>
            </a:r>
          </a:p>
          <a:p>
            <a:pPr lvl="1"/>
            <a:r>
              <a:rPr lang="en-GB" dirty="0"/>
              <a:t>In practice, it is difficult (and more costly) to examine all types of RNA simultaneously, so target RNA is specifically isolated</a:t>
            </a:r>
          </a:p>
          <a:p>
            <a:pPr lvl="1"/>
            <a:r>
              <a:rPr lang="en-GB" dirty="0"/>
              <a:t>Also, ~85% of cellular RNA is ribosomal and is usually not of interest</a:t>
            </a:r>
          </a:p>
          <a:p>
            <a:pPr lvl="2"/>
            <a:r>
              <a:rPr lang="en-GB" dirty="0" err="1"/>
              <a:t>PolyA</a:t>
            </a:r>
            <a:r>
              <a:rPr lang="en-GB" dirty="0"/>
              <a:t> selection: Selects almost all protein coding mRNA and some </a:t>
            </a:r>
            <a:r>
              <a:rPr lang="en-GB" dirty="0" err="1"/>
              <a:t>lncRNA</a:t>
            </a:r>
            <a:endParaRPr lang="en-GB" dirty="0"/>
          </a:p>
          <a:p>
            <a:pPr lvl="2"/>
            <a:r>
              <a:rPr lang="en-GB" dirty="0"/>
              <a:t>Ribosomal depletion:  Selects all mRNA and </a:t>
            </a:r>
            <a:r>
              <a:rPr lang="en-GB" dirty="0" err="1"/>
              <a:t>lncRNA</a:t>
            </a:r>
            <a:r>
              <a:rPr lang="en-GB" dirty="0"/>
              <a:t>, but is considerably more expensive than </a:t>
            </a:r>
            <a:r>
              <a:rPr lang="en-GB" dirty="0" err="1"/>
              <a:t>polyA</a:t>
            </a:r>
            <a:r>
              <a:rPr lang="en-GB" dirty="0"/>
              <a:t> selection</a:t>
            </a:r>
          </a:p>
          <a:p>
            <a:pPr lvl="2"/>
            <a:r>
              <a:rPr lang="en-GB" dirty="0"/>
              <a:t>Small non-coding RNA selection: Selects miRNAs, </a:t>
            </a:r>
            <a:r>
              <a:rPr lang="en-GB" dirty="0" err="1"/>
              <a:t>piRNAs</a:t>
            </a:r>
            <a:r>
              <a:rPr lang="en-GB" dirty="0"/>
              <a:t>, </a:t>
            </a:r>
            <a:r>
              <a:rPr lang="en-GB" dirty="0" err="1"/>
              <a:t>snoRNAs</a:t>
            </a:r>
            <a:r>
              <a:rPr lang="en-GB" dirty="0"/>
              <a:t>, </a:t>
            </a:r>
            <a:r>
              <a:rPr lang="en-GB" dirty="0" err="1"/>
              <a:t>snRNAs</a:t>
            </a:r>
            <a:r>
              <a:rPr lang="en-GB" dirty="0"/>
              <a:t> etc.  Method of total RNA extraction is important.</a:t>
            </a:r>
          </a:p>
        </p:txBody>
      </p:sp>
    </p:spTree>
    <p:extLst>
      <p:ext uri="{BB962C8B-B14F-4D97-AF65-F5344CB8AC3E}">
        <p14:creationId xmlns:p14="http://schemas.microsoft.com/office/powerpoint/2010/main" val="2468940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Library production:  </a:t>
            </a:r>
            <a:r>
              <a:rPr lang="en-GB" dirty="0" err="1"/>
              <a:t>RNAseq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A wide range of commercial </a:t>
            </a:r>
            <a:r>
              <a:rPr lang="en-GB" dirty="0" err="1"/>
              <a:t>RNAseq</a:t>
            </a:r>
            <a:r>
              <a:rPr lang="en-GB" dirty="0"/>
              <a:t> library prep kits are available, most of which use fairly similar principles</a:t>
            </a:r>
          </a:p>
          <a:p>
            <a:pPr lvl="1"/>
            <a:r>
              <a:rPr lang="en-GB" dirty="0"/>
              <a:t>Illumina produce the </a:t>
            </a:r>
            <a:r>
              <a:rPr lang="en-GB" dirty="0" err="1"/>
              <a:t>TruSeq</a:t>
            </a:r>
            <a:r>
              <a:rPr lang="en-GB" dirty="0"/>
              <a:t> Stranded mRNA kit</a:t>
            </a:r>
          </a:p>
          <a:p>
            <a:pPr lvl="1"/>
            <a:r>
              <a:rPr lang="en-GB" dirty="0"/>
              <a:t>At the Botnar, we use the more economical </a:t>
            </a:r>
            <a:r>
              <a:rPr lang="en-GB" dirty="0" err="1"/>
              <a:t>NEBNext</a:t>
            </a:r>
            <a:r>
              <a:rPr lang="en-GB" dirty="0"/>
              <a:t> Ultra II Directional RNA Library Prep Kit for Illumina</a:t>
            </a:r>
          </a:p>
          <a:p>
            <a:pPr lvl="2"/>
            <a:r>
              <a:rPr lang="en-GB" dirty="0"/>
              <a:t>Both of these are stranded or directional protocols, meaning you can tell which strand the mRNA came from</a:t>
            </a:r>
          </a:p>
          <a:p>
            <a:pPr lvl="3"/>
            <a:r>
              <a:rPr lang="en-GB" dirty="0"/>
              <a:t>Some regions of the genome produce overlapping transcripts from opposite strands (one is usually a non-coding antisense regulatory RNA)</a:t>
            </a:r>
          </a:p>
          <a:p>
            <a:pPr lvl="3"/>
            <a:r>
              <a:rPr lang="en-GB" dirty="0" err="1"/>
              <a:t>Unstranded</a:t>
            </a:r>
            <a:r>
              <a:rPr lang="en-GB" dirty="0"/>
              <a:t> library prep could not distinguish between these two transcripts</a:t>
            </a:r>
          </a:p>
        </p:txBody>
      </p:sp>
    </p:spTree>
    <p:extLst>
      <p:ext uri="{BB962C8B-B14F-4D97-AF65-F5344CB8AC3E}">
        <p14:creationId xmlns:p14="http://schemas.microsoft.com/office/powerpoint/2010/main" val="9120363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Library production:  </a:t>
            </a:r>
            <a:r>
              <a:rPr lang="en-GB" dirty="0" err="1"/>
              <a:t>RNAseq</a:t>
            </a:r>
            <a:endParaRPr lang="en-GB" dirty="0"/>
          </a:p>
        </p:txBody>
      </p:sp>
      <p:pic>
        <p:nvPicPr>
          <p:cNvPr id="4098" name="Picture 2" descr="Image result for NEBNextÂ® Ultraâ¢ II Directional RNA Library Prep Kit for Illumina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966576" y="1550504"/>
            <a:ext cx="3243608" cy="4373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Image result for NEBNextÂ® Ultraâ¢ II Directional RNA Library Prep Kit for Illumina"/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707010" y="2415209"/>
            <a:ext cx="3243608" cy="2643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Image result for NEBNextÂ® Ultraâ¢ II Directional RNA Library Prep Kit for Illumina"/>
          <p:cNvPicPr>
            <a:picLocks noChangeAspect="1" noChangeArrowheads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480422" y="1476477"/>
            <a:ext cx="5426765" cy="576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Image result for NEBNextÂ® Ultraâ¢ II Directional RNA Library Prep Kit for Illumina"/>
          <p:cNvPicPr>
            <a:picLocks noChangeAspect="1" noChangeArrowheads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524861" y="5327374"/>
            <a:ext cx="3607905" cy="1192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7950618" y="4014136"/>
            <a:ext cx="110393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Mixture of mesophilic DNA polymerase</a:t>
            </a:r>
          </a:p>
          <a:p>
            <a:r>
              <a:rPr lang="en-GB" sz="1000" dirty="0"/>
              <a:t>and thermophilic </a:t>
            </a:r>
            <a:r>
              <a:rPr lang="en-GB" sz="1000" dirty="0" err="1"/>
              <a:t>Taq</a:t>
            </a:r>
            <a:r>
              <a:rPr lang="en-GB" sz="1000" dirty="0"/>
              <a:t> polymerase?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-29607" y="2425148"/>
            <a:ext cx="110393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000" dirty="0" err="1"/>
              <a:t>polyT</a:t>
            </a:r>
            <a:r>
              <a:rPr lang="en-GB" sz="1000" dirty="0"/>
              <a:t> labelled magnetic beads</a:t>
            </a:r>
          </a:p>
          <a:p>
            <a:pPr algn="ctr"/>
            <a:r>
              <a:rPr lang="en-GB" sz="1000" dirty="0"/>
              <a:t>or</a:t>
            </a:r>
          </a:p>
          <a:p>
            <a:pPr algn="r"/>
            <a:r>
              <a:rPr lang="en-GB" sz="1000" dirty="0" err="1"/>
              <a:t>rRNA</a:t>
            </a:r>
            <a:r>
              <a:rPr lang="en-GB" sz="1000" dirty="0"/>
              <a:t> probes followed by </a:t>
            </a:r>
            <a:r>
              <a:rPr lang="en-GB" sz="1000" dirty="0" err="1"/>
              <a:t>RNAse</a:t>
            </a:r>
            <a:r>
              <a:rPr lang="en-GB" sz="1000" dirty="0"/>
              <a:t> H digest or bead capture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0" y="4159045"/>
            <a:ext cx="11039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000" dirty="0"/>
              <a:t>94°C for ~15 minutes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-29607" y="5407755"/>
            <a:ext cx="11039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000" dirty="0"/>
              <a:t>Reverse transcriptase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950618" y="2648634"/>
            <a:ext cx="11933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DNA polymerase I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950618" y="3287304"/>
            <a:ext cx="110393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err="1"/>
              <a:t>AMPure</a:t>
            </a:r>
            <a:r>
              <a:rPr lang="en-GB" sz="1000" dirty="0"/>
              <a:t> XP paramagnetic beads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132766" y="5771521"/>
            <a:ext cx="9217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T4 DNA Ligase</a:t>
            </a:r>
          </a:p>
        </p:txBody>
      </p:sp>
      <p:sp>
        <p:nvSpPr>
          <p:cNvPr id="11" name="Freeform 10"/>
          <p:cNvSpPr/>
          <p:nvPr/>
        </p:nvSpPr>
        <p:spPr>
          <a:xfrm>
            <a:off x="2623930" y="2832652"/>
            <a:ext cx="2117035" cy="3289852"/>
          </a:xfrm>
          <a:custGeom>
            <a:avLst/>
            <a:gdLst>
              <a:gd name="connsiteX0" fmla="*/ 0 w 2117035"/>
              <a:gd name="connsiteY0" fmla="*/ 3081131 h 3289852"/>
              <a:gd name="connsiteX1" fmla="*/ 0 w 2117035"/>
              <a:gd name="connsiteY1" fmla="*/ 3289852 h 3289852"/>
              <a:gd name="connsiteX2" fmla="*/ 1749287 w 2117035"/>
              <a:gd name="connsiteY2" fmla="*/ 3289852 h 3289852"/>
              <a:gd name="connsiteX3" fmla="*/ 1749287 w 2117035"/>
              <a:gd name="connsiteY3" fmla="*/ 0 h 3289852"/>
              <a:gd name="connsiteX4" fmla="*/ 2117035 w 2117035"/>
              <a:gd name="connsiteY4" fmla="*/ 0 h 3289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17035" h="3289852">
                <a:moveTo>
                  <a:pt x="0" y="3081131"/>
                </a:moveTo>
                <a:lnTo>
                  <a:pt x="0" y="3289852"/>
                </a:lnTo>
                <a:lnTo>
                  <a:pt x="1749287" y="3289852"/>
                </a:lnTo>
                <a:lnTo>
                  <a:pt x="1749287" y="0"/>
                </a:lnTo>
                <a:lnTo>
                  <a:pt x="2117035" y="0"/>
                </a:lnTo>
              </a:path>
            </a:pathLst>
          </a:custGeom>
          <a:noFill/>
          <a:ln w="12700">
            <a:solidFill>
              <a:schemeClr val="bg1">
                <a:lumMod val="65000"/>
              </a:schemeClr>
            </a:solidFill>
            <a:headEnd type="none" w="med" len="med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6328814" y="5002373"/>
            <a:ext cx="0" cy="268357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15852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Library production:  </a:t>
            </a:r>
            <a:r>
              <a:rPr lang="en-GB" dirty="0" err="1"/>
              <a:t>RNAseq</a:t>
            </a:r>
            <a:endParaRPr lang="en-GB" dirty="0"/>
          </a:p>
        </p:txBody>
      </p:sp>
      <p:pic>
        <p:nvPicPr>
          <p:cNvPr id="4098" name="Picture 2" descr="Image result for NEBNextÂ® Ultraâ¢ II Directional RNA Library Prep Kit for Illumina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47916" y="1714500"/>
            <a:ext cx="3627784" cy="2736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Image result for NEBNextÂ® Ultraâ¢ II Directional RNA Library Prep Kit for Illumina"/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677190" y="1729411"/>
            <a:ext cx="3627784" cy="4764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747915" y="5502969"/>
            <a:ext cx="3088585" cy="990600"/>
            <a:chOff x="469624" y="4803913"/>
            <a:chExt cx="3088585" cy="990600"/>
          </a:xfrm>
        </p:grpSpPr>
        <p:pic>
          <p:nvPicPr>
            <p:cNvPr id="9" name="Picture 2" descr="Image result for NEBNextÂ® Ultraâ¢ II Directional RNA Library Prep Kit for Illumina"/>
            <p:cNvPicPr>
              <a:picLocks noChangeAspect="1" noChangeArrowheads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479563" y="5280992"/>
              <a:ext cx="2236305" cy="457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2" descr="Image result for NEBNextÂ® Ultraâ¢ II Directional RNA Library Prep Kit for Illumina"/>
            <p:cNvPicPr>
              <a:picLocks noChangeAspect="1" noChangeArrowheads="1"/>
            </p:cNvPicPr>
            <p:nvPr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479563" y="4823791"/>
              <a:ext cx="3009072" cy="457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Rectangle 4"/>
            <p:cNvSpPr/>
            <p:nvPr/>
          </p:nvSpPr>
          <p:spPr>
            <a:xfrm>
              <a:off x="469624" y="4803913"/>
              <a:ext cx="3088585" cy="990600"/>
            </a:xfrm>
            <a:prstGeom prst="rect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4" name="Freeform 13"/>
          <p:cNvSpPr/>
          <p:nvPr/>
        </p:nvSpPr>
        <p:spPr>
          <a:xfrm>
            <a:off x="4350544" y="2325757"/>
            <a:ext cx="309562" cy="1617593"/>
          </a:xfrm>
          <a:custGeom>
            <a:avLst/>
            <a:gdLst>
              <a:gd name="connsiteX0" fmla="*/ 0 w 735495"/>
              <a:gd name="connsiteY0" fmla="*/ 665921 h 665921"/>
              <a:gd name="connsiteX1" fmla="*/ 417443 w 735495"/>
              <a:gd name="connsiteY1" fmla="*/ 665921 h 665921"/>
              <a:gd name="connsiteX2" fmla="*/ 417443 w 735495"/>
              <a:gd name="connsiteY2" fmla="*/ 0 h 665921"/>
              <a:gd name="connsiteX3" fmla="*/ 735495 w 735495"/>
              <a:gd name="connsiteY3" fmla="*/ 0 h 665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5495" h="665921">
                <a:moveTo>
                  <a:pt x="0" y="665921"/>
                </a:moveTo>
                <a:lnTo>
                  <a:pt x="417443" y="665921"/>
                </a:lnTo>
                <a:lnTo>
                  <a:pt x="417443" y="0"/>
                </a:lnTo>
                <a:lnTo>
                  <a:pt x="735495" y="0"/>
                </a:lnTo>
              </a:path>
            </a:pathLst>
          </a:custGeom>
          <a:noFill/>
          <a:ln>
            <a:solidFill>
              <a:schemeClr val="bg1">
                <a:lumMod val="65000"/>
              </a:schemeClr>
            </a:solidFill>
            <a:headEnd type="none" w="med" len="med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xtBox 16"/>
          <p:cNvSpPr txBox="1"/>
          <p:nvPr/>
        </p:nvSpPr>
        <p:spPr>
          <a:xfrm>
            <a:off x="8304974" y="1729411"/>
            <a:ext cx="8390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PCR primers add P5, P7 and index sequences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-95250" y="2809833"/>
            <a:ext cx="9144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000" dirty="0" err="1"/>
              <a:t>AMPure</a:t>
            </a:r>
            <a:r>
              <a:rPr lang="en-GB" sz="1000" dirty="0"/>
              <a:t> XP paramagnetic beads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0" y="2004039"/>
            <a:ext cx="8145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000" dirty="0"/>
              <a:t>T4 DNA Ligase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47915" y="4507368"/>
            <a:ext cx="360262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USER enzyme is a mixture of E. coli uracil DNA glycosylase and endonuclease VIII.  Together, these enzymes excise </a:t>
            </a:r>
            <a:r>
              <a:rPr lang="en-GB" sz="1000" dirty="0" err="1"/>
              <a:t>uracils</a:t>
            </a:r>
            <a:r>
              <a:rPr lang="en-GB" sz="1000" dirty="0"/>
              <a:t>, creating single stranded DNA breaks</a:t>
            </a:r>
          </a:p>
        </p:txBody>
      </p:sp>
    </p:spTree>
    <p:extLst>
      <p:ext uri="{BB962C8B-B14F-4D97-AF65-F5344CB8AC3E}">
        <p14:creationId xmlns:p14="http://schemas.microsoft.com/office/powerpoint/2010/main" val="33915559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Library production: ChIPseq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000" dirty="0"/>
              <a:t>ChIPseq allows the mapping of specific proteins or post-translationally modified proteins (particularly histones) to DNA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3152" y="2547372"/>
            <a:ext cx="2745326" cy="414870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51733" y="2619375"/>
            <a:ext cx="783176" cy="600075"/>
          </a:xfrm>
          <a:prstGeom prst="rect">
            <a:avLst/>
          </a:prstGeom>
          <a:solidFill>
            <a:srgbClr val="D1DF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b="1" dirty="0">
                <a:solidFill>
                  <a:schemeClr val="tx1"/>
                </a:solidFill>
              </a:rPr>
              <a:t>Open Chromatin</a:t>
            </a:r>
          </a:p>
          <a:p>
            <a:pPr algn="ctr"/>
            <a:r>
              <a:rPr lang="en-GB" sz="1000" b="1" dirty="0">
                <a:solidFill>
                  <a:schemeClr val="tx1"/>
                </a:solidFill>
                <a:sym typeface="Wingdings 3" panose="05040102010807070707" pitchFamily="18" charset="2"/>
              </a:rPr>
              <a:t></a:t>
            </a:r>
            <a:endParaRPr lang="en-GB" sz="1000" b="1" dirty="0">
              <a:solidFill>
                <a:schemeClr val="tx1"/>
              </a:solidFill>
            </a:endParaRPr>
          </a:p>
          <a:p>
            <a:pPr algn="ctr"/>
            <a:r>
              <a:rPr lang="en-GB" sz="1000" b="1" dirty="0">
                <a:solidFill>
                  <a:schemeClr val="tx1"/>
                </a:solidFill>
              </a:rPr>
              <a:t>Activation</a:t>
            </a:r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32683" y="6050755"/>
            <a:ext cx="783176" cy="600075"/>
          </a:xfrm>
          <a:prstGeom prst="rect">
            <a:avLst/>
          </a:prstGeom>
          <a:solidFill>
            <a:srgbClr val="EAD0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b="1" dirty="0">
                <a:solidFill>
                  <a:schemeClr val="tx1"/>
                </a:solidFill>
              </a:rPr>
              <a:t>Condensed Chromatin</a:t>
            </a:r>
          </a:p>
          <a:p>
            <a:pPr algn="ctr"/>
            <a:r>
              <a:rPr lang="en-GB" sz="1000" b="1" dirty="0">
                <a:solidFill>
                  <a:schemeClr val="tx1"/>
                </a:solidFill>
                <a:sym typeface="Wingdings 3" panose="05040102010807070707" pitchFamily="18" charset="2"/>
              </a:rPr>
              <a:t></a:t>
            </a:r>
            <a:endParaRPr lang="en-GB" sz="1000" b="1" dirty="0">
              <a:solidFill>
                <a:schemeClr val="tx1"/>
              </a:solidFill>
            </a:endParaRPr>
          </a:p>
          <a:p>
            <a:pPr algn="ctr"/>
            <a:r>
              <a:rPr lang="en-GB" sz="1000" b="1" dirty="0">
                <a:solidFill>
                  <a:schemeClr val="tx1"/>
                </a:solidFill>
              </a:rPr>
              <a:t>Repression</a:t>
            </a:r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918478" y="2547372"/>
            <a:ext cx="2397318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1400" dirty="0"/>
              <a:t>Histone tails can be modified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en-US" sz="1400" dirty="0"/>
              <a:t>Methylation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en-US" sz="1400" dirty="0" err="1"/>
              <a:t>Acetyation</a:t>
            </a:r>
            <a:endParaRPr lang="en-US" altLang="en-US" sz="1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en-US" sz="1400" dirty="0"/>
              <a:t>Phosphorylation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en-US" sz="1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1400" dirty="0"/>
              <a:t>Leads to changes in chromatin conformation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1400" dirty="0"/>
              <a:t>This process is regulated by a number of enzymes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en-US" sz="1400" dirty="0"/>
              <a:t>Methyltransferases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en-US" sz="1400" dirty="0"/>
              <a:t>Demethylases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en-US" sz="1400" dirty="0" err="1"/>
              <a:t>Acetylases</a:t>
            </a:r>
            <a:endParaRPr lang="en-US" altLang="en-US" sz="1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en-US" sz="1400" dirty="0"/>
              <a:t>Deacetylases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F325E2F-8FB1-BA4A-B70A-4078CE894E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6394" y="3219450"/>
            <a:ext cx="2973564" cy="2480319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5711763" y="2544122"/>
            <a:ext cx="239731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1400" dirty="0"/>
              <a:t>Transcription factors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1400" dirty="0"/>
              <a:t>Chromatin modifiers</a:t>
            </a:r>
          </a:p>
        </p:txBody>
      </p:sp>
    </p:spTree>
    <p:extLst>
      <p:ext uri="{BB962C8B-B14F-4D97-AF65-F5344CB8AC3E}">
        <p14:creationId xmlns:p14="http://schemas.microsoft.com/office/powerpoint/2010/main" val="21482752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Library production: ChIPseq</a:t>
            </a:r>
          </a:p>
        </p:txBody>
      </p:sp>
      <p:pic>
        <p:nvPicPr>
          <p:cNvPr id="7170" name="Picture 2" descr="https://www.activemotif.com/images/products/ChiP_mag_flowchart_web_big.jpg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77875" y="1228671"/>
            <a:ext cx="7588250" cy="5248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5048250" y="6611779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000" dirty="0"/>
              <a:t>https://www.activemotif.com/catalog/507/chip-it-express-high-throughput</a:t>
            </a:r>
          </a:p>
        </p:txBody>
      </p:sp>
    </p:spTree>
    <p:extLst>
      <p:ext uri="{BB962C8B-B14F-4D97-AF65-F5344CB8AC3E}">
        <p14:creationId xmlns:p14="http://schemas.microsoft.com/office/powerpoint/2010/main" val="38396648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Library production: DNA (ChIPseq, WGS…)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0754" y="1008404"/>
            <a:ext cx="5199641" cy="584959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82011" y="1888621"/>
            <a:ext cx="269192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Protocol the same as RNA library prep from end repair step onwards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Does not need to be stranded (both strands will map to the same location)</a:t>
            </a:r>
          </a:p>
        </p:txBody>
      </p:sp>
    </p:spTree>
    <p:extLst>
      <p:ext uri="{BB962C8B-B14F-4D97-AF65-F5344CB8AC3E}">
        <p14:creationId xmlns:p14="http://schemas.microsoft.com/office/powerpoint/2010/main" val="3953015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Next Generation Sequencing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28650" y="1690689"/>
            <a:ext cx="7886700" cy="4351338"/>
          </a:xfrm>
        </p:spPr>
        <p:txBody>
          <a:bodyPr>
            <a:normAutofit/>
          </a:bodyPr>
          <a:lstStyle/>
          <a:p>
            <a:r>
              <a:rPr lang="en-GB" sz="1800" dirty="0"/>
              <a:t>Next Generation Sequencing refers to methods developed after Sanger sequencing that offer greatly increase throughput at reduced cost per base</a:t>
            </a:r>
          </a:p>
          <a:p>
            <a:r>
              <a:rPr lang="en-GB" sz="1800" dirty="0"/>
              <a:t>Methods newer than NGS are referred to as third generation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95991"/>
            <a:ext cx="9144000" cy="4062009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638907"/>
            <a:ext cx="9144000" cy="159597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604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Library production: </a:t>
            </a:r>
            <a:r>
              <a:rPr lang="en-GB" dirty="0" err="1"/>
              <a:t>ATACseq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000" dirty="0" err="1"/>
              <a:t>ATACseq</a:t>
            </a:r>
            <a:r>
              <a:rPr lang="en-GB" sz="2000" dirty="0"/>
              <a:t> (Assay for Transposase-Accessible Chromatin using sequencing) is a technique used to study chromatin accessibility</a:t>
            </a:r>
          </a:p>
          <a:p>
            <a:pPr lvl="1"/>
            <a:r>
              <a:rPr lang="en-GB" sz="1600" dirty="0"/>
              <a:t>It is particularly useful for identifying regulatory regions, e.g. promoters, enhancers, insulators</a:t>
            </a:r>
          </a:p>
          <a:p>
            <a:pPr lvl="1"/>
            <a:r>
              <a:rPr lang="en-GB" sz="1600" dirty="0"/>
              <a:t>It is based on the concept that open chromatin (</a:t>
            </a:r>
            <a:r>
              <a:rPr lang="en-GB" sz="1600" dirty="0" err="1"/>
              <a:t>ie</a:t>
            </a:r>
            <a:r>
              <a:rPr lang="en-GB" sz="1600" dirty="0"/>
              <a:t> active) is more accessible to attack by Tn5 Transposase</a:t>
            </a:r>
          </a:p>
        </p:txBody>
      </p:sp>
      <p:pic>
        <p:nvPicPr>
          <p:cNvPr id="9218" name="Picture 2" descr="Image result for atac-seq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5099" y="3537958"/>
            <a:ext cx="3695130" cy="3196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/>
          <p:cNvGrpSpPr/>
          <p:nvPr/>
        </p:nvGrpSpPr>
        <p:grpSpPr>
          <a:xfrm>
            <a:off x="4014072" y="4754071"/>
            <a:ext cx="4924829" cy="2103929"/>
            <a:chOff x="4402067" y="4050707"/>
            <a:chExt cx="4288779" cy="1832203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700187" y="4050707"/>
              <a:ext cx="3717420" cy="1273852"/>
            </a:xfrm>
            <a:prstGeom prst="rect">
              <a:avLst/>
            </a:prstGeom>
          </p:spPr>
        </p:pic>
        <p:sp>
          <p:nvSpPr>
            <p:cNvPr id="14" name="Rectangle 13"/>
            <p:cNvSpPr/>
            <p:nvPr/>
          </p:nvSpPr>
          <p:spPr>
            <a:xfrm>
              <a:off x="5450551" y="4700588"/>
              <a:ext cx="757238" cy="3476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402067" y="4802737"/>
              <a:ext cx="1351370" cy="10801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7525593" y="4786746"/>
              <a:ext cx="1165253" cy="97478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3982241" y="3631962"/>
            <a:ext cx="501706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Transposase is loaded with Mosaic End Double-Stranded (MEDS) </a:t>
            </a:r>
            <a:r>
              <a:rPr lang="en-GB" sz="1400" dirty="0" err="1"/>
              <a:t>oligos</a:t>
            </a:r>
            <a:endParaRPr lang="en-GB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Transposase cleaves DNA, append the MEDS to the cut ends and remains bound to DNA</a:t>
            </a:r>
          </a:p>
        </p:txBody>
      </p:sp>
    </p:spTree>
    <p:extLst>
      <p:ext uri="{BB962C8B-B14F-4D97-AF65-F5344CB8AC3E}">
        <p14:creationId xmlns:p14="http://schemas.microsoft.com/office/powerpoint/2010/main" val="3171798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Library production: DNA (</a:t>
            </a:r>
            <a:r>
              <a:rPr lang="en-GB" dirty="0" err="1"/>
              <a:t>ATACseq</a:t>
            </a:r>
            <a:r>
              <a:rPr lang="en-GB" dirty="0"/>
              <a:t>, WGS…)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439115" y="2201033"/>
            <a:ext cx="2265770" cy="5178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/>
              <a:t>Extract nuclei from cells/tissue of interest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439115" y="3069438"/>
            <a:ext cx="2265770" cy="5178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/>
              <a:t>Incubate with Tn5 for 30 minutes @ 37°C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955738" y="2086601"/>
            <a:ext cx="255961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Maintains </a:t>
            </a:r>
            <a:r>
              <a:rPr lang="en-GB" sz="1400" dirty="0" err="1"/>
              <a:t>chomatin</a:t>
            </a:r>
            <a:r>
              <a:rPr lang="en-GB" sz="1400" dirty="0"/>
              <a:t> structure while allowing Tn5 access to chromatin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3439115" y="3937843"/>
            <a:ext cx="2265770" cy="78982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/>
              <a:t>PCR with primers recognising MEDS that add P5, P7 and indexes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955738" y="3080087"/>
            <a:ext cx="26460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Tn5 ratio to DNA is critical</a:t>
            </a:r>
          </a:p>
          <a:p>
            <a:r>
              <a:rPr lang="en-GB" sz="1400" dirty="0"/>
              <a:t>Typically ~65,000 cells / 2.5 </a:t>
            </a:r>
            <a:r>
              <a:rPr lang="en-GB" sz="1400" dirty="0" err="1"/>
              <a:t>ul</a:t>
            </a:r>
            <a:r>
              <a:rPr lang="en-GB" sz="1400" dirty="0"/>
              <a:t> Tn5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3439115" y="5078179"/>
            <a:ext cx="2265770" cy="5178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/>
              <a:t>Clean up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955738" y="5183235"/>
            <a:ext cx="25596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 err="1"/>
              <a:t>AMPure</a:t>
            </a:r>
            <a:r>
              <a:rPr lang="en-GB" sz="1400" dirty="0"/>
              <a:t> XP beads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3439115" y="5946584"/>
            <a:ext cx="2265770" cy="5178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/>
              <a:t>Sequence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28650" y="3069437"/>
            <a:ext cx="2265770" cy="5178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/>
              <a:t>Genomic DNA for whole genome sequencing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28650" y="3676233"/>
            <a:ext cx="22657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This is how Illumina </a:t>
            </a:r>
            <a:r>
              <a:rPr lang="en-GB" sz="1400" dirty="0" err="1"/>
              <a:t>Nextera</a:t>
            </a:r>
            <a:r>
              <a:rPr lang="en-GB" sz="1400" dirty="0"/>
              <a:t> kits work</a:t>
            </a:r>
          </a:p>
        </p:txBody>
      </p:sp>
      <p:cxnSp>
        <p:nvCxnSpPr>
          <p:cNvPr id="17" name="Straight Arrow Connector 16"/>
          <p:cNvCxnSpPr>
            <a:stCxn id="5" idx="2"/>
            <a:endCxn id="6" idx="0"/>
          </p:cNvCxnSpPr>
          <p:nvPr/>
        </p:nvCxnSpPr>
        <p:spPr>
          <a:xfrm>
            <a:off x="4572000" y="2718924"/>
            <a:ext cx="0" cy="3505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6" idx="2"/>
            <a:endCxn id="8" idx="0"/>
          </p:cNvCxnSpPr>
          <p:nvPr/>
        </p:nvCxnSpPr>
        <p:spPr>
          <a:xfrm>
            <a:off x="4572000" y="3587329"/>
            <a:ext cx="0" cy="3505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8" idx="2"/>
            <a:endCxn id="11" idx="0"/>
          </p:cNvCxnSpPr>
          <p:nvPr/>
        </p:nvCxnSpPr>
        <p:spPr>
          <a:xfrm>
            <a:off x="4572000" y="4727665"/>
            <a:ext cx="0" cy="3505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1" idx="2"/>
            <a:endCxn id="13" idx="0"/>
          </p:cNvCxnSpPr>
          <p:nvPr/>
        </p:nvCxnSpPr>
        <p:spPr>
          <a:xfrm>
            <a:off x="4572000" y="5596070"/>
            <a:ext cx="0" cy="3505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14" idx="3"/>
            <a:endCxn id="6" idx="1"/>
          </p:cNvCxnSpPr>
          <p:nvPr/>
        </p:nvCxnSpPr>
        <p:spPr>
          <a:xfrm>
            <a:off x="2894420" y="3328383"/>
            <a:ext cx="54469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77816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Library production: Single cell sequencing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8713"/>
          <a:stretch/>
        </p:blipFill>
        <p:spPr>
          <a:xfrm>
            <a:off x="92375" y="2510467"/>
            <a:ext cx="4762500" cy="4347533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752600" y="1690689"/>
            <a:ext cx="7391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Dolomite Bio Nadia Innovate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Commercialised version of original Drop-</a:t>
            </a:r>
            <a:r>
              <a:rPr lang="en-GB" dirty="0" err="1"/>
              <a:t>Seq</a:t>
            </a:r>
            <a:r>
              <a:rPr lang="en-GB" dirty="0"/>
              <a:t> system (Cell. 2015 May 21;161(5):1202-1214.)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System is a </a:t>
            </a:r>
            <a:r>
              <a:rPr lang="en-GB" dirty="0" err="1"/>
              <a:t>microdroplet</a:t>
            </a:r>
            <a:r>
              <a:rPr lang="en-GB" dirty="0"/>
              <a:t> </a:t>
            </a:r>
            <a:r>
              <a:rPr lang="en-GB" dirty="0" err="1"/>
              <a:t>encapsulator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Allows custom assay development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Can run 1, 2, 4 or 8 lanes in parallel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14975" y="3627577"/>
            <a:ext cx="3000375" cy="300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0075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Library production: Single cell sequencing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791075" y="1460309"/>
            <a:ext cx="435292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10x Chromium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Modified Drop-</a:t>
            </a:r>
            <a:r>
              <a:rPr lang="en-GB" dirty="0" err="1"/>
              <a:t>Seq</a:t>
            </a:r>
            <a:r>
              <a:rPr lang="en-GB" dirty="0"/>
              <a:t> system, using gel beads and in droplet 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System is a </a:t>
            </a:r>
            <a:r>
              <a:rPr lang="en-GB" dirty="0" err="1"/>
              <a:t>microdroplet</a:t>
            </a:r>
            <a:r>
              <a:rPr lang="en-GB" dirty="0"/>
              <a:t> </a:t>
            </a:r>
            <a:r>
              <a:rPr lang="en-GB" dirty="0" err="1"/>
              <a:t>encapsulator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Largely restricted to 10x assays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Can run 1 - 8 lanes in parallel</a:t>
            </a:r>
          </a:p>
        </p:txBody>
      </p:sp>
      <p:pic>
        <p:nvPicPr>
          <p:cNvPr id="1026" name="Picture 2" descr="slide-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886682" y="2108009"/>
            <a:ext cx="6105663" cy="4174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8109" y="3733800"/>
            <a:ext cx="2680078" cy="1937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9430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4891" y="-6734"/>
            <a:ext cx="8980098" cy="686473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7460166" y="4079708"/>
            <a:ext cx="1614823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b="1" dirty="0">
                <a:solidFill>
                  <a:schemeClr val="bg1"/>
                </a:solidFill>
                <a:latin typeface="arial" panose="020B0604020202020204" pitchFamily="34" charset="0"/>
              </a:rPr>
              <a:t>STAMP </a:t>
            </a:r>
          </a:p>
          <a:p>
            <a:r>
              <a:rPr lang="en-GB" sz="800" dirty="0">
                <a:solidFill>
                  <a:schemeClr val="bg1"/>
                </a:solidFill>
                <a:latin typeface="arial" panose="020B0604020202020204" pitchFamily="34" charset="0"/>
              </a:rPr>
              <a:t>(single-cell transcriptome attached to </a:t>
            </a:r>
            <a:r>
              <a:rPr lang="en-GB" sz="800" dirty="0" err="1">
                <a:solidFill>
                  <a:schemeClr val="bg1"/>
                </a:solidFill>
                <a:latin typeface="arial" panose="020B0604020202020204" pitchFamily="34" charset="0"/>
              </a:rPr>
              <a:t>microparticles</a:t>
            </a:r>
            <a:r>
              <a:rPr lang="en-GB" sz="800" dirty="0">
                <a:solidFill>
                  <a:schemeClr val="bg1"/>
                </a:solidFill>
                <a:latin typeface="arial" panose="020B0604020202020204" pitchFamily="34" charset="0"/>
              </a:rPr>
              <a:t>)</a:t>
            </a:r>
            <a:endParaRPr lang="en-GB" sz="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90932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579" y="2719447"/>
            <a:ext cx="3872083" cy="1623956"/>
          </a:xfrm>
          <a:prstGeom prst="rect">
            <a:avLst/>
          </a:prstGeom>
        </p:spPr>
      </p:pic>
      <p:cxnSp>
        <p:nvCxnSpPr>
          <p:cNvPr id="27" name="Straight Connector 26"/>
          <p:cNvCxnSpPr>
            <a:stCxn id="5" idx="2"/>
          </p:cNvCxnSpPr>
          <p:nvPr/>
        </p:nvCxnSpPr>
        <p:spPr>
          <a:xfrm>
            <a:off x="4792051" y="1199054"/>
            <a:ext cx="92141" cy="530681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448078" y="25880"/>
            <a:ext cx="2090944" cy="51077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GB" sz="1200" dirty="0"/>
              <a:t>Prepare single cell suspension</a:t>
            </a:r>
          </a:p>
          <a:p>
            <a:pPr algn="ctr"/>
            <a:r>
              <a:rPr lang="en-GB" sz="1200" dirty="0"/>
              <a:t>@300 cells/</a:t>
            </a:r>
            <a:r>
              <a:rPr lang="en-GB" sz="1200" dirty="0" err="1"/>
              <a:t>ul</a:t>
            </a:r>
            <a:endParaRPr lang="en-GB" sz="1200" dirty="0"/>
          </a:p>
        </p:txBody>
      </p:sp>
      <p:sp>
        <p:nvSpPr>
          <p:cNvPr id="3" name="TextBox 2"/>
          <p:cNvSpPr txBox="1"/>
          <p:nvPr/>
        </p:nvSpPr>
        <p:spPr>
          <a:xfrm>
            <a:off x="3878296" y="25878"/>
            <a:ext cx="1827520" cy="715089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GB" sz="1200" dirty="0"/>
              <a:t>Wash beads &amp; </a:t>
            </a:r>
            <a:r>
              <a:rPr lang="en-GB" sz="1200" dirty="0" err="1"/>
              <a:t>resuspend</a:t>
            </a:r>
            <a:endParaRPr lang="en-GB" sz="1200" dirty="0"/>
          </a:p>
          <a:p>
            <a:pPr algn="ctr"/>
            <a:r>
              <a:rPr lang="en-GB" sz="1200" dirty="0"/>
              <a:t>in cell lysis buffer</a:t>
            </a:r>
          </a:p>
          <a:p>
            <a:pPr algn="ctr"/>
            <a:r>
              <a:rPr lang="en-GB" sz="1200" dirty="0"/>
              <a:t>@XXX beads/</a:t>
            </a:r>
            <a:r>
              <a:rPr lang="en-GB" sz="1200" dirty="0" err="1"/>
              <a:t>ul</a:t>
            </a:r>
            <a:endParaRPr lang="en-GB" sz="1200" dirty="0"/>
          </a:p>
        </p:txBody>
      </p:sp>
      <p:sp>
        <p:nvSpPr>
          <p:cNvPr id="4" name="TextBox 3"/>
          <p:cNvSpPr txBox="1"/>
          <p:nvPr/>
        </p:nvSpPr>
        <p:spPr>
          <a:xfrm>
            <a:off x="6991883" y="34508"/>
            <a:ext cx="1796412" cy="306467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GB" sz="1200" dirty="0"/>
              <a:t>Fill oil chamber &amp; pre-run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754426" y="892587"/>
            <a:ext cx="2075249" cy="306467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GB" sz="1200" dirty="0"/>
              <a:t>Load 250 </a:t>
            </a:r>
            <a:r>
              <a:rPr lang="en-GB" sz="1200" dirty="0" err="1"/>
              <a:t>ul</a:t>
            </a:r>
            <a:r>
              <a:rPr lang="en-GB" sz="1200" dirty="0"/>
              <a:t> of cells and beads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124511" y="1268460"/>
            <a:ext cx="1361195" cy="306467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GB" sz="1200" dirty="0"/>
              <a:t>Run encapsulation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054010" y="1644333"/>
            <a:ext cx="3662413" cy="306467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GB" sz="1200" dirty="0"/>
              <a:t>Transfer emulsion to 50 ml Falcon tube &amp; add 30 ml SSC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909090" y="2020206"/>
            <a:ext cx="1765920" cy="306467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GB" sz="1200" dirty="0"/>
              <a:t>Break emulsion with PFO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092235" y="2400278"/>
            <a:ext cx="3585962" cy="510778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GB" sz="1200" dirty="0"/>
              <a:t>Centrifuge, remove upper layer, add 30 ml SSC</a:t>
            </a:r>
          </a:p>
          <a:p>
            <a:pPr algn="ctr"/>
            <a:r>
              <a:rPr lang="en-GB" sz="1200" dirty="0"/>
              <a:t>to </a:t>
            </a:r>
            <a:r>
              <a:rPr lang="en-GB" sz="1200" dirty="0" err="1"/>
              <a:t>resuspend</a:t>
            </a:r>
            <a:r>
              <a:rPr lang="en-GB" sz="1200" dirty="0"/>
              <a:t> beads, transfer upper layer to fresh tube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258795" y="2995793"/>
            <a:ext cx="964766" cy="306467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GB" sz="1200" dirty="0"/>
              <a:t>Wash beads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730636" y="3371666"/>
            <a:ext cx="2122832" cy="306467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GB" sz="1200" dirty="0"/>
              <a:t>Reverse transcription with TSO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985659" y="3747539"/>
            <a:ext cx="1638900" cy="306467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GB" sz="1200" dirty="0"/>
              <a:t>Exonuclease treatment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601739" y="4123412"/>
            <a:ext cx="2468546" cy="306467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GB" sz="1200" dirty="0"/>
              <a:t>PCR 2,000 beads/well (100 STAMPS)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860945" y="4499285"/>
            <a:ext cx="1888326" cy="51077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GB" sz="1200" dirty="0" err="1"/>
              <a:t>AMPure</a:t>
            </a:r>
            <a:r>
              <a:rPr lang="en-GB" sz="1200" dirty="0"/>
              <a:t> XP bead clean-up</a:t>
            </a:r>
          </a:p>
          <a:p>
            <a:pPr algn="ctr"/>
            <a:r>
              <a:rPr lang="en-GB" sz="1200" dirty="0"/>
              <a:t>&amp; </a:t>
            </a:r>
            <a:r>
              <a:rPr lang="en-GB" sz="1200" dirty="0" err="1"/>
              <a:t>Tapestation</a:t>
            </a:r>
            <a:r>
              <a:rPr lang="en-GB" sz="1200" dirty="0"/>
              <a:t> quantitation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353541" y="5122467"/>
            <a:ext cx="1063347" cy="306467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GB" sz="1200" dirty="0" err="1"/>
              <a:t>Tagmentation</a:t>
            </a:r>
            <a:endParaRPr lang="en-GB" sz="1200" dirty="0"/>
          </a:p>
        </p:txBody>
      </p:sp>
      <p:sp>
        <p:nvSpPr>
          <p:cNvPr id="17" name="TextBox 16"/>
          <p:cNvSpPr txBox="1"/>
          <p:nvPr/>
        </p:nvSpPr>
        <p:spPr>
          <a:xfrm>
            <a:off x="4655699" y="5495702"/>
            <a:ext cx="459031" cy="306467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GB" sz="1200" dirty="0"/>
              <a:t>PCR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940029" y="5885830"/>
            <a:ext cx="1888326" cy="51077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GB" sz="1200" dirty="0" err="1"/>
              <a:t>AMPure</a:t>
            </a:r>
            <a:r>
              <a:rPr lang="en-GB" sz="1200" dirty="0"/>
              <a:t> XP bead clean-up</a:t>
            </a:r>
          </a:p>
          <a:p>
            <a:pPr algn="ctr"/>
            <a:r>
              <a:rPr lang="en-GB" sz="1200" dirty="0"/>
              <a:t>&amp; </a:t>
            </a:r>
            <a:r>
              <a:rPr lang="en-GB" sz="1200" dirty="0" err="1"/>
              <a:t>Tapestation</a:t>
            </a:r>
            <a:r>
              <a:rPr lang="en-GB" sz="1200" dirty="0"/>
              <a:t> quantitation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476597" y="6505868"/>
            <a:ext cx="815189" cy="306467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GB" sz="1200" dirty="0"/>
              <a:t>Sequence</a:t>
            </a:r>
          </a:p>
        </p:txBody>
      </p:sp>
      <p:cxnSp>
        <p:nvCxnSpPr>
          <p:cNvPr id="21" name="Elbow Connector 20"/>
          <p:cNvCxnSpPr>
            <a:stCxn id="2" idx="3"/>
            <a:endCxn id="5" idx="1"/>
          </p:cNvCxnSpPr>
          <p:nvPr/>
        </p:nvCxnSpPr>
        <p:spPr>
          <a:xfrm>
            <a:off x="2539022" y="281269"/>
            <a:ext cx="1215404" cy="764552"/>
          </a:xfrm>
          <a:prstGeom prst="bentConnector3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/>
          <p:cNvCxnSpPr>
            <a:stCxn id="4" idx="1"/>
            <a:endCxn id="5" idx="3"/>
          </p:cNvCxnSpPr>
          <p:nvPr/>
        </p:nvCxnSpPr>
        <p:spPr>
          <a:xfrm rot="10800000" flipV="1">
            <a:off x="5829675" y="187741"/>
            <a:ext cx="1162208" cy="858079"/>
          </a:xfrm>
          <a:prstGeom prst="bentConnector3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3" idx="2"/>
            <a:endCxn id="5" idx="0"/>
          </p:cNvCxnSpPr>
          <p:nvPr/>
        </p:nvCxnSpPr>
        <p:spPr>
          <a:xfrm flipH="1">
            <a:off x="4792051" y="740967"/>
            <a:ext cx="5" cy="15162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6991883" y="1013070"/>
            <a:ext cx="1921760" cy="817245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GB" sz="1050" dirty="0"/>
              <a:t>1:20 droplets should contain</a:t>
            </a:r>
          </a:p>
          <a:p>
            <a:pPr algn="ctr"/>
            <a:r>
              <a:rPr lang="en-GB" sz="1050" dirty="0"/>
              <a:t>a cell.  1:20 droplets should</a:t>
            </a:r>
            <a:br>
              <a:rPr lang="en-GB" sz="1050" dirty="0"/>
            </a:br>
            <a:r>
              <a:rPr lang="en-GB" sz="1050" dirty="0"/>
              <a:t>contain a bead. 1:400 droplets</a:t>
            </a:r>
          </a:p>
          <a:p>
            <a:pPr algn="ctr"/>
            <a:r>
              <a:rPr lang="en-GB" sz="1050" dirty="0"/>
              <a:t>will contain both.</a:t>
            </a:r>
          </a:p>
        </p:txBody>
      </p:sp>
      <p:cxnSp>
        <p:nvCxnSpPr>
          <p:cNvPr id="31" name="Straight Connector 30"/>
          <p:cNvCxnSpPr>
            <a:stCxn id="29" idx="1"/>
            <a:endCxn id="6" idx="3"/>
          </p:cNvCxnSpPr>
          <p:nvPr/>
        </p:nvCxnSpPr>
        <p:spPr>
          <a:xfrm flipH="1">
            <a:off x="5485706" y="1421693"/>
            <a:ext cx="1506177" cy="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7142131" y="3666571"/>
            <a:ext cx="1621264" cy="4597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GB" sz="1050" dirty="0"/>
              <a:t>Digests bead primers that</a:t>
            </a:r>
            <a:br>
              <a:rPr lang="en-GB" sz="1050" dirty="0"/>
            </a:br>
            <a:r>
              <a:rPr lang="en-GB" sz="1050" dirty="0"/>
              <a:t>did not capture an RNA</a:t>
            </a:r>
          </a:p>
        </p:txBody>
      </p:sp>
      <p:cxnSp>
        <p:nvCxnSpPr>
          <p:cNvPr id="34" name="Straight Connector 33"/>
          <p:cNvCxnSpPr>
            <a:stCxn id="32" idx="1"/>
            <a:endCxn id="13" idx="3"/>
          </p:cNvCxnSpPr>
          <p:nvPr/>
        </p:nvCxnSpPr>
        <p:spPr>
          <a:xfrm flipH="1">
            <a:off x="5624559" y="3896421"/>
            <a:ext cx="1517572" cy="435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12" idx="1"/>
          </p:cNvCxnSpPr>
          <p:nvPr/>
        </p:nvCxnSpPr>
        <p:spPr>
          <a:xfrm flipH="1">
            <a:off x="3437915" y="3524900"/>
            <a:ext cx="292721" cy="3025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7239184" y="5045850"/>
            <a:ext cx="1427158" cy="4597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GB" sz="1050" dirty="0"/>
              <a:t>Fragments to ~300 </a:t>
            </a:r>
            <a:r>
              <a:rPr lang="en-GB" sz="1050" dirty="0" err="1"/>
              <a:t>bp</a:t>
            </a:r>
            <a:endParaRPr lang="en-GB" sz="1050" dirty="0"/>
          </a:p>
          <a:p>
            <a:pPr algn="ctr"/>
            <a:r>
              <a:rPr lang="en-GB" sz="1050" dirty="0"/>
              <a:t>and adds adapters</a:t>
            </a:r>
          </a:p>
        </p:txBody>
      </p:sp>
      <p:cxnSp>
        <p:nvCxnSpPr>
          <p:cNvPr id="44" name="Straight Connector 43"/>
          <p:cNvCxnSpPr>
            <a:stCxn id="42" idx="1"/>
            <a:endCxn id="16" idx="3"/>
          </p:cNvCxnSpPr>
          <p:nvPr/>
        </p:nvCxnSpPr>
        <p:spPr>
          <a:xfrm flipH="1">
            <a:off x="5416888" y="5275700"/>
            <a:ext cx="1822296" cy="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0" y="3224374"/>
            <a:ext cx="153677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sz="600" b="1" dirty="0" err="1">
                <a:solidFill>
                  <a:schemeClr val="accent1">
                    <a:lumMod val="50000"/>
                  </a:schemeClr>
                </a:solidFill>
              </a:rPr>
              <a:t>Moloney</a:t>
            </a:r>
            <a:r>
              <a:rPr lang="en-GB" sz="600" b="1" dirty="0">
                <a:solidFill>
                  <a:schemeClr val="accent1">
                    <a:lumMod val="50000"/>
                  </a:schemeClr>
                </a:solidFill>
              </a:rPr>
              <a:t> murine </a:t>
            </a:r>
            <a:r>
              <a:rPr lang="en-GB" sz="600" b="1" dirty="0" err="1">
                <a:solidFill>
                  <a:schemeClr val="accent1">
                    <a:lumMod val="50000"/>
                  </a:schemeClr>
                </a:solidFill>
              </a:rPr>
              <a:t>leukemia</a:t>
            </a:r>
            <a:r>
              <a:rPr lang="en-GB" sz="600" b="1" dirty="0">
                <a:solidFill>
                  <a:schemeClr val="accent1">
                    <a:lumMod val="50000"/>
                  </a:schemeClr>
                </a:solidFill>
              </a:rPr>
              <a:t> virus (MMLV) </a:t>
            </a:r>
            <a:br>
              <a:rPr lang="en-GB" sz="600" b="1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GB" sz="600" b="1" dirty="0">
                <a:solidFill>
                  <a:schemeClr val="accent1">
                    <a:lumMod val="50000"/>
                  </a:schemeClr>
                </a:solidFill>
              </a:rPr>
              <a:t>reverse transcriptase 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700816" y="5419085"/>
            <a:ext cx="1671918" cy="4597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GB" sz="1050" dirty="0"/>
              <a:t>Adds p5 and p7 sequences</a:t>
            </a:r>
            <a:br>
              <a:rPr lang="en-GB" sz="1050" dirty="0"/>
            </a:br>
            <a:r>
              <a:rPr lang="en-GB" sz="1050" dirty="0"/>
              <a:t>plus index</a:t>
            </a:r>
          </a:p>
        </p:txBody>
      </p:sp>
      <p:cxnSp>
        <p:nvCxnSpPr>
          <p:cNvPr id="51" name="Straight Connector 50"/>
          <p:cNvCxnSpPr>
            <a:stCxn id="46" idx="3"/>
            <a:endCxn id="17" idx="1"/>
          </p:cNvCxnSpPr>
          <p:nvPr/>
        </p:nvCxnSpPr>
        <p:spPr>
          <a:xfrm>
            <a:off x="2372734" y="5648935"/>
            <a:ext cx="2282965" cy="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7082725" y="2425817"/>
            <a:ext cx="1614727" cy="4597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GB" sz="1050" dirty="0"/>
              <a:t>Large volumes minimises </a:t>
            </a:r>
            <a:br>
              <a:rPr lang="en-GB" sz="1050" dirty="0"/>
            </a:br>
            <a:r>
              <a:rPr lang="en-GB" sz="1050" dirty="0"/>
              <a:t>secondary RNA binding</a:t>
            </a:r>
          </a:p>
        </p:txBody>
      </p:sp>
      <p:cxnSp>
        <p:nvCxnSpPr>
          <p:cNvPr id="54" name="Straight Connector 53"/>
          <p:cNvCxnSpPr>
            <a:stCxn id="52" idx="1"/>
            <a:endCxn id="9" idx="3"/>
          </p:cNvCxnSpPr>
          <p:nvPr/>
        </p:nvCxnSpPr>
        <p:spPr>
          <a:xfrm flipH="1">
            <a:off x="6678197" y="2655667"/>
            <a:ext cx="404528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81194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44080"/>
            <a:ext cx="9144000" cy="3369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0181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393" y="1407304"/>
            <a:ext cx="5906482" cy="545069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32393" y="300335"/>
            <a:ext cx="842108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Histone H3K27me3 demethylases regulate human Th17 cell development and effector functions by impacting on metabolism</a:t>
            </a:r>
          </a:p>
          <a:p>
            <a:r>
              <a:rPr lang="pl-PL" i="1" dirty="0"/>
              <a:t>Proc Natl Acad Sci U S A. 2020 Mar 17;117(11):6056-6066. </a:t>
            </a:r>
            <a:endParaRPr lang="en-GB" i="1" dirty="0"/>
          </a:p>
        </p:txBody>
      </p:sp>
      <p:sp>
        <p:nvSpPr>
          <p:cNvPr id="8" name="TextBox 7"/>
          <p:cNvSpPr txBox="1"/>
          <p:nvPr/>
        </p:nvSpPr>
        <p:spPr>
          <a:xfrm>
            <a:off x="6190178" y="6105525"/>
            <a:ext cx="29538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Effect of GSK-J4 on CD4+ cells</a:t>
            </a:r>
          </a:p>
        </p:txBody>
      </p:sp>
    </p:spTree>
    <p:extLst>
      <p:ext uri="{BB962C8B-B14F-4D97-AF65-F5344CB8AC3E}">
        <p14:creationId xmlns:p14="http://schemas.microsoft.com/office/powerpoint/2010/main" val="15228793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Library production: Quantitation and Pooling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/>
          </a:bodyPr>
          <a:lstStyle/>
          <a:p>
            <a:r>
              <a:rPr lang="en-GB" sz="2000" dirty="0"/>
              <a:t>Before any libraries can be sequenced, they need to be quantitated and (usually) pooled with other samples</a:t>
            </a:r>
          </a:p>
          <a:p>
            <a:pPr lvl="1"/>
            <a:r>
              <a:rPr lang="en-GB" sz="1600" dirty="0"/>
              <a:t>Loading the right amount of pooled library is critical to optimal sequencing</a:t>
            </a:r>
          </a:p>
          <a:p>
            <a:pPr lvl="1"/>
            <a:r>
              <a:rPr lang="en-GB" sz="1600" dirty="0"/>
              <a:t>Quantitation is performed on the </a:t>
            </a:r>
            <a:r>
              <a:rPr lang="en-GB" sz="1600" dirty="0" err="1"/>
              <a:t>Tapestation</a:t>
            </a:r>
            <a:r>
              <a:rPr lang="en-GB" sz="1600" dirty="0"/>
              <a:t> and samples are pooled such that they are all equimolar (assuming you want the same number of reads for each sample)</a:t>
            </a:r>
            <a:endParaRPr lang="en-GB" sz="1200" dirty="0"/>
          </a:p>
        </p:txBody>
      </p:sp>
      <p:pic>
        <p:nvPicPr>
          <p:cNvPr id="12290" name="Picture 2" descr="Image result for tapestat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3189" y="3400860"/>
            <a:ext cx="3810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91196" y="3843717"/>
            <a:ext cx="4989615" cy="205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8664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Sequencing: </a:t>
            </a:r>
            <a:r>
              <a:rPr lang="en-GB" dirty="0" err="1"/>
              <a:t>BaseSpace</a:t>
            </a:r>
            <a:r>
              <a:rPr lang="en-GB" dirty="0"/>
              <a:t> setup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/>
          </a:bodyPr>
          <a:lstStyle/>
          <a:p>
            <a:r>
              <a:rPr lang="en-GB" sz="2000" dirty="0" err="1"/>
              <a:t>BaseSpace</a:t>
            </a:r>
            <a:r>
              <a:rPr lang="en-GB" sz="2000" dirty="0"/>
              <a:t> is the Illumina web-base software for </a:t>
            </a:r>
            <a:r>
              <a:rPr lang="en-GB" sz="2000" strike="sngStrike" dirty="0"/>
              <a:t>setting up</a:t>
            </a:r>
            <a:r>
              <a:rPr lang="en-GB" sz="2000" dirty="0"/>
              <a:t> and retrieving sequencing runs</a:t>
            </a:r>
            <a:endParaRPr lang="en-GB" sz="1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1112" y="2459979"/>
            <a:ext cx="7899158" cy="4398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9192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1642946" y="1844251"/>
            <a:ext cx="7344940" cy="1713922"/>
            <a:chOff x="148685" y="1471031"/>
            <a:chExt cx="8816899" cy="205740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48685" y="2058794"/>
              <a:ext cx="1107689" cy="1352550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991710" y="1471031"/>
              <a:ext cx="973874" cy="205740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728980" y="2058794"/>
              <a:ext cx="1211766" cy="135255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520179" y="2058794"/>
              <a:ext cx="1048215" cy="135255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323281" y="2058794"/>
              <a:ext cx="1063083" cy="135255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519753" y="1471031"/>
              <a:ext cx="1405054" cy="205740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044117" y="1471031"/>
              <a:ext cx="1405053" cy="2057400"/>
            </a:xfrm>
            <a:prstGeom prst="rect">
              <a:avLst/>
            </a:prstGeom>
          </p:spPr>
        </p:pic>
      </p:grp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2346240"/>
              </p:ext>
            </p:extLst>
          </p:nvPr>
        </p:nvGraphicFramePr>
        <p:xfrm>
          <a:off x="98830" y="3558173"/>
          <a:ext cx="8889056" cy="10138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72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887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59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7387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512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4150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4749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GB" sz="1300" dirty="0">
                          <a:effectLst/>
                        </a:rPr>
                        <a:t>Maximum Reads Per Run</a:t>
                      </a:r>
                    </a:p>
                  </a:txBody>
                  <a:tcPr marL="55345" marR="55345" marT="55345" marB="55345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300">
                          <a:effectLst/>
                        </a:rPr>
                        <a:t>4 million</a:t>
                      </a:r>
                    </a:p>
                  </a:txBody>
                  <a:tcPr marL="55345" marR="55345" marT="55345" marB="55345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300">
                          <a:effectLst/>
                        </a:rPr>
                        <a:t>25 million</a:t>
                      </a:r>
                    </a:p>
                  </a:txBody>
                  <a:tcPr marL="55345" marR="55345" marT="55345" marB="55345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300" dirty="0">
                          <a:effectLst/>
                        </a:rPr>
                        <a:t>25 million</a:t>
                      </a:r>
                    </a:p>
                  </a:txBody>
                  <a:tcPr marL="55345" marR="55345" marT="55345" marB="55345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300" dirty="0">
                          <a:effectLst/>
                        </a:rPr>
                        <a:t>150 - 400 million</a:t>
                      </a:r>
                    </a:p>
                  </a:txBody>
                  <a:tcPr marL="55345" marR="55345" marT="55345" marB="55345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GB" sz="13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 billion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GB" sz="13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 billion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GB" sz="13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1.6 - 20 billion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300" dirty="0">
                          <a:effectLst/>
                        </a:rPr>
                        <a:t>Maximum Read Length</a:t>
                      </a:r>
                    </a:p>
                  </a:txBody>
                  <a:tcPr marL="55345" marR="55345" marT="55345" marB="55345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300" dirty="0">
                          <a:effectLst/>
                        </a:rPr>
                        <a:t>2 × 150 </a:t>
                      </a:r>
                      <a:r>
                        <a:rPr lang="en-GB" sz="1300" dirty="0" err="1">
                          <a:effectLst/>
                        </a:rPr>
                        <a:t>bp</a:t>
                      </a:r>
                      <a:endParaRPr lang="en-GB" sz="1300" dirty="0">
                        <a:effectLst/>
                      </a:endParaRPr>
                    </a:p>
                  </a:txBody>
                  <a:tcPr marL="55345" marR="55345" marT="55345" marB="55345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300" dirty="0">
                          <a:effectLst/>
                        </a:rPr>
                        <a:t>2 × 150 </a:t>
                      </a:r>
                      <a:r>
                        <a:rPr lang="en-GB" sz="1300" dirty="0" err="1">
                          <a:effectLst/>
                        </a:rPr>
                        <a:t>bp</a:t>
                      </a:r>
                      <a:endParaRPr lang="en-GB" sz="1300" dirty="0">
                        <a:effectLst/>
                      </a:endParaRPr>
                    </a:p>
                  </a:txBody>
                  <a:tcPr marL="55345" marR="55345" marT="55345" marB="55345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300" dirty="0">
                          <a:effectLst/>
                        </a:rPr>
                        <a:t>2 × 300 </a:t>
                      </a:r>
                      <a:r>
                        <a:rPr lang="en-GB" sz="1300" dirty="0" err="1">
                          <a:effectLst/>
                        </a:rPr>
                        <a:t>bp</a:t>
                      </a:r>
                      <a:endParaRPr lang="en-GB" sz="1300" dirty="0">
                        <a:effectLst/>
                      </a:endParaRPr>
                    </a:p>
                  </a:txBody>
                  <a:tcPr marL="55345" marR="55345" marT="55345" marB="55345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300" dirty="0">
                          <a:effectLst/>
                        </a:rPr>
                        <a:t>2 × 150 </a:t>
                      </a:r>
                      <a:r>
                        <a:rPr lang="en-GB" sz="1300" dirty="0" err="1">
                          <a:effectLst/>
                        </a:rPr>
                        <a:t>bp</a:t>
                      </a:r>
                      <a:endParaRPr lang="en-GB" sz="1300" dirty="0">
                        <a:effectLst/>
                      </a:endParaRPr>
                    </a:p>
                  </a:txBody>
                  <a:tcPr marL="55345" marR="55345" marT="55345" marB="55345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3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 × 150 </a:t>
                      </a:r>
                      <a:r>
                        <a:rPr lang="en-GB" sz="13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bp</a:t>
                      </a:r>
                      <a:endParaRPr lang="en-GB" sz="13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3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 × 150 </a:t>
                      </a:r>
                      <a:r>
                        <a:rPr lang="en-GB" sz="13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bp</a:t>
                      </a:r>
                      <a:endParaRPr lang="en-GB" sz="13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3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 × 150 </a:t>
                      </a:r>
                      <a:r>
                        <a:rPr lang="en-GB" sz="13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bp</a:t>
                      </a:r>
                      <a:endParaRPr lang="en-GB" sz="13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3" name="Rectangle 12"/>
          <p:cNvSpPr/>
          <p:nvPr/>
        </p:nvSpPr>
        <p:spPr>
          <a:xfrm>
            <a:off x="4564565" y="1844251"/>
            <a:ext cx="1097734" cy="27277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Illumina Sequencing</a:t>
            </a:r>
          </a:p>
        </p:txBody>
      </p:sp>
      <p:sp>
        <p:nvSpPr>
          <p:cNvPr id="18" name="Content Placeholder 4"/>
          <p:cNvSpPr txBox="1">
            <a:spLocks noGrp="1"/>
          </p:cNvSpPr>
          <p:nvPr>
            <p:ph idx="1"/>
          </p:nvPr>
        </p:nvSpPr>
        <p:spPr>
          <a:xfrm>
            <a:off x="628650" y="5252253"/>
            <a:ext cx="7886700" cy="92470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800" dirty="0"/>
              <a:t>The Illumina family of sequencers all use sequencing by synthesis (SBS) technology  </a:t>
            </a:r>
          </a:p>
        </p:txBody>
      </p:sp>
    </p:spTree>
    <p:extLst>
      <p:ext uri="{BB962C8B-B14F-4D97-AF65-F5344CB8AC3E}">
        <p14:creationId xmlns:p14="http://schemas.microsoft.com/office/powerpoint/2010/main" val="2717224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922" y="0"/>
            <a:ext cx="88961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0506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874970"/>
            <a:ext cx="9144000" cy="510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9697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729B89-226E-4202-861C-7E2F6F3D3CBE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Oxford Nanopore Sequencing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CA86BA-7EA9-4473-8D5F-8380DDFD06ED}"/>
              </a:ext>
            </a:extLst>
          </p:cNvPr>
          <p:cNvSpPr txBox="1"/>
          <p:nvPr/>
        </p:nvSpPr>
        <p:spPr>
          <a:xfrm>
            <a:off x="329784" y="1245982"/>
            <a:ext cx="8366744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3</a:t>
            </a:r>
            <a:r>
              <a:rPr lang="en-GB" sz="1600" baseline="30000" dirty="0"/>
              <a:t>rd</a:t>
            </a:r>
            <a:r>
              <a:rPr lang="en-GB" sz="1600" dirty="0"/>
              <a:t> Generation sequencing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Long read sequencing (longest reported read &gt;4 Mb)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FF0000"/>
                </a:solidFill>
              </a:rPr>
              <a:t>High error rate (3-10%)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Genome sequencing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600" dirty="0"/>
              <a:t>Complete and contiguous genome assemblies; de novo or reference guided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600" dirty="0"/>
              <a:t>Resolve structural variants, breakpoints and repeat regions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600" dirty="0"/>
              <a:t>Detect epigenetic modifications with direct sequencing and eliminate PCR bias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Targeted sequencing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600" dirty="0"/>
              <a:t>PCR, hybrid-capture, CRISPR/Cas9 enrichment strategies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600" dirty="0"/>
              <a:t>Large genomic regions and entire genes in single reads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600" dirty="0"/>
              <a:t>Resolve structural variants, repetitive regions, SNVs and phasing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Gene expression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600" dirty="0"/>
              <a:t>Full-length transcripts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 sz="1600" dirty="0"/>
              <a:t>unambiguous identification of splice variants and gene fusions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600" dirty="0"/>
              <a:t>Eliminate PCR bias using direct cDNA or direct RNA sequencing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600" dirty="0"/>
              <a:t>Identification of anti-sense transcripts and lncRNA isoforms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600" dirty="0"/>
              <a:t>Full viral RNA sequence in one read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 sz="1600" dirty="0"/>
              <a:t>Long reads enhance viral identification from metagenomic samples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28622174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Oxford Nanopore Sequencing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AA09CB-0342-4610-A3DB-DE97079F6FEF}"/>
              </a:ext>
            </a:extLst>
          </p:cNvPr>
          <p:cNvSpPr txBox="1"/>
          <p:nvPr/>
        </p:nvSpPr>
        <p:spPr>
          <a:xfrm>
            <a:off x="1957848" y="3467171"/>
            <a:ext cx="522830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hlinkClick r:id="rId3"/>
              </a:rPr>
              <a:t>https://www.youtube.com/watch?v=RcP85JHLmnI</a:t>
            </a: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705232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Oxford Nanopore Sequencing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EAED85-2F0F-4404-A4E5-67A8085CB83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1159" y="2378748"/>
            <a:ext cx="4568571" cy="2572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5225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2ACBED7-BCE8-45D6-A104-D535BF759AB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1159" y="2378748"/>
            <a:ext cx="4570571" cy="257632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Oxford Nanopore Sequencing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13B04FC-5AC1-4854-B2C1-DD886BFF247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09157" y="2191324"/>
            <a:ext cx="3703040" cy="2996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26137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7FF0869E-7D27-40B8-91AE-AAF415A1D4E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5159" y="2384748"/>
            <a:ext cx="4566571" cy="257032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Oxford Nanopore Sequencing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659AAEC-D34E-4C5B-9C23-DCFFCE30B89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73463" y="1967688"/>
            <a:ext cx="2138598" cy="257632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309FF00-AAE4-4AB2-8DD1-CBE8AF6818F3}"/>
              </a:ext>
            </a:extLst>
          </p:cNvPr>
          <p:cNvSpPr txBox="1"/>
          <p:nvPr/>
        </p:nvSpPr>
        <p:spPr>
          <a:xfrm>
            <a:off x="5779168" y="1413690"/>
            <a:ext cx="336483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000" b="1" i="0" dirty="0">
                <a:solidFill>
                  <a:srgbClr val="4A4A4A"/>
                </a:solidFill>
                <a:effectLst/>
                <a:latin typeface="HelveticaNow"/>
              </a:rPr>
              <a:t>Array of </a:t>
            </a:r>
            <a:r>
              <a:rPr lang="en-GB" sz="1000" b="1" i="0" dirty="0" err="1">
                <a:solidFill>
                  <a:srgbClr val="4A4A4A"/>
                </a:solidFill>
                <a:effectLst/>
                <a:latin typeface="HelveticaNow"/>
              </a:rPr>
              <a:t>microscaffolds</a:t>
            </a:r>
            <a:br>
              <a:rPr lang="en-GB" sz="1000" dirty="0"/>
            </a:br>
            <a:r>
              <a:rPr lang="en-GB" sz="1000" b="0" i="0" dirty="0">
                <a:solidFill>
                  <a:srgbClr val="4A4A4A"/>
                </a:solidFill>
                <a:effectLst/>
                <a:latin typeface="HelveticaNow"/>
              </a:rPr>
              <a:t>Each </a:t>
            </a:r>
            <a:r>
              <a:rPr lang="en-GB" sz="1000" b="0" i="0" dirty="0" err="1">
                <a:solidFill>
                  <a:srgbClr val="4A4A4A"/>
                </a:solidFill>
                <a:effectLst/>
                <a:latin typeface="HelveticaNow"/>
              </a:rPr>
              <a:t>microscaffold</a:t>
            </a:r>
            <a:r>
              <a:rPr lang="en-GB" sz="1000" b="0" i="0" dirty="0">
                <a:solidFill>
                  <a:srgbClr val="4A4A4A"/>
                </a:solidFill>
                <a:effectLst/>
                <a:latin typeface="HelveticaNow"/>
              </a:rPr>
              <a:t> supports a membrane and embedded nanopore.</a:t>
            </a:r>
            <a:endParaRPr lang="en-GB" sz="1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ABEDB1A-90B8-4A89-9370-FD10A8069B37}"/>
              </a:ext>
            </a:extLst>
          </p:cNvPr>
          <p:cNvSpPr txBox="1"/>
          <p:nvPr/>
        </p:nvSpPr>
        <p:spPr>
          <a:xfrm>
            <a:off x="5779168" y="4544011"/>
            <a:ext cx="336483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000" b="1" i="0" dirty="0">
                <a:solidFill>
                  <a:srgbClr val="4A4A4A"/>
                </a:solidFill>
                <a:effectLst/>
                <a:latin typeface="HelveticaNow"/>
              </a:rPr>
              <a:t>Sensor chip</a:t>
            </a:r>
            <a:br>
              <a:rPr lang="en-GB" sz="1000" dirty="0"/>
            </a:br>
            <a:r>
              <a:rPr lang="en-GB" sz="1000" b="0" i="0" dirty="0">
                <a:solidFill>
                  <a:srgbClr val="4A4A4A"/>
                </a:solidFill>
                <a:effectLst/>
                <a:latin typeface="HelveticaNow"/>
              </a:rPr>
              <a:t>Each </a:t>
            </a:r>
            <a:r>
              <a:rPr lang="en-GB" sz="1000" b="0" i="0" dirty="0" err="1">
                <a:solidFill>
                  <a:srgbClr val="4A4A4A"/>
                </a:solidFill>
                <a:effectLst/>
                <a:latin typeface="HelveticaNow"/>
              </a:rPr>
              <a:t>microscaffold</a:t>
            </a:r>
            <a:r>
              <a:rPr lang="en-GB" sz="1000" b="0" i="0" dirty="0">
                <a:solidFill>
                  <a:srgbClr val="4A4A4A"/>
                </a:solidFill>
                <a:effectLst/>
                <a:latin typeface="HelveticaNow"/>
              </a:rPr>
              <a:t> corresponds to its own electrode that is connected to a channel in the sensor array chip.</a:t>
            </a:r>
            <a:endParaRPr lang="en-GB" sz="1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62C6751-9DB9-4C30-A575-37404F8DF690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24764" y="5378620"/>
            <a:ext cx="2073640" cy="1364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9361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B4D8BC6-864C-411A-AA28-A0930CFF7F8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3159" y="2378746"/>
            <a:ext cx="4568571" cy="257232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Oxford Nanopore Sequencing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FF5A29B-B887-4A06-AE50-815D26AF1F9D}"/>
              </a:ext>
            </a:extLst>
          </p:cNvPr>
          <p:cNvGrpSpPr/>
          <p:nvPr/>
        </p:nvGrpSpPr>
        <p:grpSpPr>
          <a:xfrm>
            <a:off x="1371701" y="3743101"/>
            <a:ext cx="768632" cy="215444"/>
            <a:chOff x="1368979" y="3778479"/>
            <a:chExt cx="768632" cy="215444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7A16DDBE-CD17-4455-845D-71C9C9658F9D}"/>
                </a:ext>
              </a:extLst>
            </p:cNvPr>
            <p:cNvSpPr/>
            <p:nvPr/>
          </p:nvSpPr>
          <p:spPr>
            <a:xfrm>
              <a:off x="1415838" y="3802644"/>
              <a:ext cx="371474" cy="167778"/>
            </a:xfrm>
            <a:prstGeom prst="roundRect">
              <a:avLst>
                <a:gd name="adj" fmla="val 31322"/>
              </a:avLst>
            </a:prstGeom>
            <a:solidFill>
              <a:srgbClr val="FFFFFF">
                <a:alpha val="74902"/>
              </a:srgbClr>
            </a:solidFill>
            <a:ln>
              <a:solidFill>
                <a:srgbClr val="45545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C2C94C9-7803-4C1C-A384-3A152453671A}"/>
                </a:ext>
              </a:extLst>
            </p:cNvPr>
            <p:cNvSpPr txBox="1"/>
            <p:nvPr/>
          </p:nvSpPr>
          <p:spPr>
            <a:xfrm>
              <a:off x="1368979" y="3778479"/>
              <a:ext cx="46519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800" b="1" dirty="0">
                  <a:solidFill>
                    <a:srgbClr val="45545E"/>
                  </a:solidFill>
                </a:rPr>
                <a:t>Tether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8982CC6-EED2-4C37-8A2C-744808A9F278}"/>
                </a:ext>
              </a:extLst>
            </p:cNvPr>
            <p:cNvCxnSpPr>
              <a:cxnSpLocks/>
              <a:stCxn id="7" idx="3"/>
            </p:cNvCxnSpPr>
            <p:nvPr/>
          </p:nvCxnSpPr>
          <p:spPr>
            <a:xfrm flipV="1">
              <a:off x="1787312" y="3886201"/>
              <a:ext cx="350299" cy="332"/>
            </a:xfrm>
            <a:prstGeom prst="line">
              <a:avLst/>
            </a:prstGeom>
            <a:solidFill>
              <a:srgbClr val="FFFFFF">
                <a:alpha val="74902"/>
              </a:srgbClr>
            </a:solidFill>
            <a:ln>
              <a:solidFill>
                <a:srgbClr val="45545E"/>
              </a:solidFill>
              <a:tailEnd type="oval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98D4D780-6D7F-4683-A1D4-DEBB0E0149B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96178" y="2378746"/>
            <a:ext cx="1308164" cy="150818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C49AF0E-0A11-4513-B2F2-85B65F1BF588}"/>
              </a:ext>
            </a:extLst>
          </p:cNvPr>
          <p:cNvSpPr txBox="1"/>
          <p:nvPr/>
        </p:nvSpPr>
        <p:spPr>
          <a:xfrm>
            <a:off x="6296178" y="4324965"/>
            <a:ext cx="13519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Flush tether</a:t>
            </a:r>
          </a:p>
        </p:txBody>
      </p:sp>
    </p:spTree>
    <p:extLst>
      <p:ext uri="{BB962C8B-B14F-4D97-AF65-F5344CB8AC3E}">
        <p14:creationId xmlns:p14="http://schemas.microsoft.com/office/powerpoint/2010/main" val="96080503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BFDD2B75-8C42-484C-9FC5-295B326CA72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3159" y="2380688"/>
            <a:ext cx="4568400" cy="257142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Oxford Nanopore Sequencing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8209334-0C73-4445-B7DA-2B80EABD6EF1}"/>
              </a:ext>
            </a:extLst>
          </p:cNvPr>
          <p:cNvGrpSpPr/>
          <p:nvPr/>
        </p:nvGrpSpPr>
        <p:grpSpPr>
          <a:xfrm>
            <a:off x="3107178" y="3389015"/>
            <a:ext cx="759014" cy="215444"/>
            <a:chOff x="5885398" y="3638043"/>
            <a:chExt cx="759014" cy="215444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C7A61D12-5BF4-420F-8B82-A595EE20A959}"/>
                </a:ext>
              </a:extLst>
            </p:cNvPr>
            <p:cNvSpPr/>
            <p:nvPr/>
          </p:nvSpPr>
          <p:spPr>
            <a:xfrm>
              <a:off x="6235697" y="3662208"/>
              <a:ext cx="371474" cy="167778"/>
            </a:xfrm>
            <a:prstGeom prst="roundRect">
              <a:avLst>
                <a:gd name="adj" fmla="val 31322"/>
              </a:avLst>
            </a:prstGeom>
            <a:solidFill>
              <a:srgbClr val="FFFFFF">
                <a:alpha val="74902"/>
              </a:srgbClr>
            </a:solidFill>
            <a:ln>
              <a:solidFill>
                <a:srgbClr val="9952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D46AF79-730D-4DB7-BE17-C2AC43497199}"/>
                </a:ext>
              </a:extLst>
            </p:cNvPr>
            <p:cNvSpPr txBox="1"/>
            <p:nvPr/>
          </p:nvSpPr>
          <p:spPr>
            <a:xfrm>
              <a:off x="6188838" y="3638043"/>
              <a:ext cx="455574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800" b="1" dirty="0">
                  <a:solidFill>
                    <a:srgbClr val="995299"/>
                  </a:solidFill>
                </a:rPr>
                <a:t>Motor</a:t>
              </a:r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C21D6938-A1FF-48C1-8F89-C623D073AF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85398" y="3740212"/>
              <a:ext cx="350299" cy="332"/>
            </a:xfrm>
            <a:prstGeom prst="line">
              <a:avLst/>
            </a:prstGeom>
            <a:solidFill>
              <a:srgbClr val="FFFFFF">
                <a:alpha val="74902"/>
              </a:srgbClr>
            </a:solidFill>
            <a:ln>
              <a:solidFill>
                <a:srgbClr val="995299"/>
              </a:solidFill>
              <a:headEnd type="oval" w="sm" len="sm"/>
              <a:tailEnd type="none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401CBC16-2FDA-473A-80F9-EA854EDDE19A}"/>
              </a:ext>
            </a:extLst>
          </p:cNvPr>
          <p:cNvSpPr txBox="1"/>
          <p:nvPr/>
        </p:nvSpPr>
        <p:spPr>
          <a:xfrm>
            <a:off x="5389123" y="1618683"/>
            <a:ext cx="3595343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/>
              <a:t>Motor protein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DNA polymerase (phi29 DNAP)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Helicase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600" dirty="0"/>
              <a:t>Unzip dsDNA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600" dirty="0"/>
              <a:t>ATP-dependent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600" dirty="0"/>
              <a:t>Results in controlled ratcheting of ssDNA into the nanopore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sz="1600" dirty="0"/>
          </a:p>
          <a:p>
            <a:r>
              <a:rPr lang="en-GB" sz="1600" b="1" dirty="0"/>
              <a:t>Nanopore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i="1" dirty="0"/>
              <a:t>Escherichia coli </a:t>
            </a:r>
            <a:r>
              <a:rPr lang="en-GB" sz="1600" dirty="0" err="1"/>
              <a:t>Curlin</a:t>
            </a:r>
            <a:r>
              <a:rPr lang="en-GB" sz="1600" dirty="0"/>
              <a:t> sigma S-dependent growth subunit G (</a:t>
            </a:r>
            <a:r>
              <a:rPr lang="en-GB" sz="1600" dirty="0" err="1"/>
              <a:t>CsgG</a:t>
            </a:r>
            <a:r>
              <a:rPr lang="en-GB" sz="1600" dirty="0"/>
              <a:t>)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76F1C992-9929-4009-BD5F-9B842864CA3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89510" y="4566377"/>
            <a:ext cx="3856045" cy="1345879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333055B7-D1BD-4B69-A8EC-9A4B7582D1DC}"/>
              </a:ext>
            </a:extLst>
          </p:cNvPr>
          <p:cNvSpPr txBox="1"/>
          <p:nvPr/>
        </p:nvSpPr>
        <p:spPr>
          <a:xfrm>
            <a:off x="478601" y="4639892"/>
            <a:ext cx="1972769" cy="238363"/>
          </a:xfrm>
          <a:prstGeom prst="roundRect">
            <a:avLst>
              <a:gd name="adj" fmla="val 28094"/>
            </a:avLst>
          </a:prstGeom>
          <a:solidFill>
            <a:srgbClr val="FFFFFF">
              <a:alpha val="74902"/>
            </a:srgbClr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GB" sz="800" b="1" dirty="0"/>
              <a:t>electrically resistant polymer membrane</a:t>
            </a:r>
          </a:p>
        </p:txBody>
      </p:sp>
    </p:spTree>
    <p:extLst>
      <p:ext uri="{BB962C8B-B14F-4D97-AF65-F5344CB8AC3E}">
        <p14:creationId xmlns:p14="http://schemas.microsoft.com/office/powerpoint/2010/main" val="29810026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71E683D-977F-4DC4-A51E-A68592D00F1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3159" y="2379595"/>
            <a:ext cx="4568400" cy="257251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Oxford Nanopore Sequencing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01CBC16-2FDA-473A-80F9-EA854EDDE19A}"/>
              </a:ext>
            </a:extLst>
          </p:cNvPr>
          <p:cNvSpPr txBox="1"/>
          <p:nvPr/>
        </p:nvSpPr>
        <p:spPr>
          <a:xfrm>
            <a:off x="5249044" y="3906237"/>
            <a:ext cx="359534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Ionic current flows through the pore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DNA passing through the channel disrupts the flow of 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 err="1"/>
              <a:t>MiniION</a:t>
            </a:r>
            <a:endParaRPr lang="en-GB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 err="1"/>
              <a:t>GridION</a:t>
            </a:r>
            <a:endParaRPr lang="en-GB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 err="1"/>
              <a:t>PromethION</a:t>
            </a:r>
            <a:r>
              <a:rPr lang="en-GB" sz="1600" dirty="0"/>
              <a:t> 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76F1C992-9929-4009-BD5F-9B842864CA3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9336" y="5235640"/>
            <a:ext cx="3856045" cy="134587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459D323-437A-4D58-B8F0-9D9E30A682C5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61338" y="2379595"/>
            <a:ext cx="2073640" cy="1364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3744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Sequencing by Synthesis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2138937" y="1746348"/>
            <a:ext cx="5218896" cy="4654451"/>
            <a:chOff x="135208" y="1690689"/>
            <a:chExt cx="3655848" cy="3260453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6200000">
              <a:off x="589778" y="1236119"/>
              <a:ext cx="1366143" cy="2275284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28286" y="3083720"/>
              <a:ext cx="3462770" cy="1867422"/>
            </a:xfrm>
            <a:prstGeom prst="rect">
              <a:avLst/>
            </a:prstGeom>
          </p:spPr>
        </p:pic>
        <p:sp>
          <p:nvSpPr>
            <p:cNvPr id="7" name="Freeform 6"/>
            <p:cNvSpPr/>
            <p:nvPr/>
          </p:nvSpPr>
          <p:spPr>
            <a:xfrm>
              <a:off x="802481" y="2445544"/>
              <a:ext cx="795338" cy="638175"/>
            </a:xfrm>
            <a:custGeom>
              <a:avLst/>
              <a:gdLst>
                <a:gd name="connsiteX0" fmla="*/ 71438 w 795338"/>
                <a:gd name="connsiteY0" fmla="*/ 638175 h 638175"/>
                <a:gd name="connsiteX1" fmla="*/ 795338 w 795338"/>
                <a:gd name="connsiteY1" fmla="*/ 638175 h 638175"/>
                <a:gd name="connsiteX2" fmla="*/ 0 w 795338"/>
                <a:gd name="connsiteY2" fmla="*/ 0 h 638175"/>
                <a:gd name="connsiteX3" fmla="*/ 71438 w 795338"/>
                <a:gd name="connsiteY3" fmla="*/ 638175 h 63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95338" h="638175">
                  <a:moveTo>
                    <a:pt x="71438" y="638175"/>
                  </a:moveTo>
                  <a:lnTo>
                    <a:pt x="795338" y="638175"/>
                  </a:lnTo>
                  <a:lnTo>
                    <a:pt x="0" y="0"/>
                  </a:lnTo>
                  <a:lnTo>
                    <a:pt x="71438" y="638175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2F2F3">
                    <a:alpha val="67000"/>
                  </a:srgbClr>
                </a:gs>
                <a:gs pos="100000">
                  <a:srgbClr val="F1F1F2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8836981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F33503-40BC-4241-B791-AF9657154E0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3159" y="2377654"/>
            <a:ext cx="4568400" cy="257445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Oxford Nanopore Sequencing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01CBC16-2FDA-473A-80F9-EA854EDDE19A}"/>
              </a:ext>
            </a:extLst>
          </p:cNvPr>
          <p:cNvSpPr txBox="1"/>
          <p:nvPr/>
        </p:nvSpPr>
        <p:spPr>
          <a:xfrm>
            <a:off x="443160" y="5205852"/>
            <a:ext cx="82533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Current measured ~5000/second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Changes in current are converted to “squiggles”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 err="1"/>
              <a:t>Basecalling</a:t>
            </a:r>
            <a:r>
              <a:rPr lang="en-GB" sz="1600" dirty="0"/>
              <a:t> achieved by machine learning algorithms that identify patterns in the squiggles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D79CE6E-2F73-4392-AB8D-2FE6ADE3AAC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91847" y="2827359"/>
            <a:ext cx="3355462" cy="215932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65B32BF-AA9F-4DBD-99DF-1A586D3FED6A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91847" y="1718193"/>
            <a:ext cx="3010209" cy="937708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C6178A4-6FA1-4FC9-843D-E20B36FDDC6E}"/>
              </a:ext>
            </a:extLst>
          </p:cNvPr>
          <p:cNvCxnSpPr/>
          <p:nvPr/>
        </p:nvCxnSpPr>
        <p:spPr>
          <a:xfrm flipV="1">
            <a:off x="5334649" y="2515860"/>
            <a:ext cx="1420238" cy="311499"/>
          </a:xfrm>
          <a:prstGeom prst="line">
            <a:avLst/>
          </a:prstGeom>
          <a:ln w="12700">
            <a:solidFill>
              <a:srgbClr val="87A6A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F3961B4-AF21-40D1-AB63-3B5469ED2E3C}"/>
              </a:ext>
            </a:extLst>
          </p:cNvPr>
          <p:cNvCxnSpPr>
            <a:cxnSpLocks/>
          </p:cNvCxnSpPr>
          <p:nvPr/>
        </p:nvCxnSpPr>
        <p:spPr>
          <a:xfrm flipH="1" flipV="1">
            <a:off x="6831087" y="2515860"/>
            <a:ext cx="1420238" cy="311499"/>
          </a:xfrm>
          <a:prstGeom prst="line">
            <a:avLst/>
          </a:prstGeom>
          <a:ln w="12700">
            <a:solidFill>
              <a:srgbClr val="87A6A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628555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EF71983-A350-4FEC-B743-3FC68F86097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3159" y="2377654"/>
            <a:ext cx="4568400" cy="25695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Oxford Nanopore Sequencing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01CBC16-2FDA-473A-80F9-EA854EDDE19A}"/>
              </a:ext>
            </a:extLst>
          </p:cNvPr>
          <p:cNvSpPr txBox="1"/>
          <p:nvPr/>
        </p:nvSpPr>
        <p:spPr>
          <a:xfrm>
            <a:off x="5206584" y="2377654"/>
            <a:ext cx="34899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When strand passes fully through pore, motor protein is released and pore can sequence another strand</a:t>
            </a:r>
          </a:p>
        </p:txBody>
      </p:sp>
    </p:spTree>
    <p:extLst>
      <p:ext uri="{BB962C8B-B14F-4D97-AF65-F5344CB8AC3E}">
        <p14:creationId xmlns:p14="http://schemas.microsoft.com/office/powerpoint/2010/main" val="30845053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scBUC-seq</a:t>
            </a:r>
            <a:r>
              <a:rPr lang="en-GB" dirty="0"/>
              <a:t>; single cell Barcode Umi Correction sequencing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01CBC16-2FDA-473A-80F9-EA854EDDE19A}"/>
              </a:ext>
            </a:extLst>
          </p:cNvPr>
          <p:cNvSpPr txBox="1"/>
          <p:nvPr/>
        </p:nvSpPr>
        <p:spPr>
          <a:xfrm>
            <a:off x="409731" y="1943726"/>
            <a:ext cx="828679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Existing droplet-based </a:t>
            </a:r>
            <a:r>
              <a:rPr lang="en-GB" sz="1600" dirty="0" err="1"/>
              <a:t>scRNAseq</a:t>
            </a:r>
            <a:r>
              <a:rPr lang="en-GB" sz="1600" dirty="0"/>
              <a:t> methods only sequence ends of transcripts (usually 3’)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Methods that cover entire transcripts are only practical for low cell numbers and still doesn’t assemble individual transcripts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Droplet-based whole transcript </a:t>
            </a:r>
            <a:r>
              <a:rPr lang="en-GB" sz="1600" dirty="0" err="1"/>
              <a:t>scRNAseq</a:t>
            </a:r>
            <a:r>
              <a:rPr lang="en-GB" sz="1600" dirty="0"/>
              <a:t> is highly desirable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600" dirty="0"/>
              <a:t>Splice variants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 sz="1600" dirty="0"/>
              <a:t>~95% of multi-</a:t>
            </a:r>
            <a:r>
              <a:rPr lang="en-GB" sz="1600" dirty="0" err="1"/>
              <a:t>exonic</a:t>
            </a:r>
            <a:r>
              <a:rPr lang="en-GB" sz="1600" dirty="0"/>
              <a:t> genes are alternatively spliced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 sz="1600" dirty="0"/>
              <a:t>splice variants result in multiple protein isoforms from one gene that can have different functions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600" dirty="0"/>
              <a:t>Translocations resulting in fusion proteins or transcripts</a:t>
            </a:r>
          </a:p>
          <a:p>
            <a:r>
              <a:rPr lang="en-GB" sz="1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9751132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scBUC-seq</a:t>
            </a:r>
            <a:r>
              <a:rPr lang="en-GB" dirty="0"/>
              <a:t>; single cell Barcode Umi Correction sequencing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01CBC16-2FDA-473A-80F9-EA854EDDE19A}"/>
              </a:ext>
            </a:extLst>
          </p:cNvPr>
          <p:cNvSpPr txBox="1"/>
          <p:nvPr/>
        </p:nvSpPr>
        <p:spPr>
          <a:xfrm>
            <a:off x="409731" y="1943726"/>
            <a:ext cx="8286797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Existing droplet-based </a:t>
            </a:r>
            <a:r>
              <a:rPr lang="en-GB" sz="1600" dirty="0" err="1"/>
              <a:t>scRNAseq</a:t>
            </a:r>
            <a:r>
              <a:rPr lang="en-GB" sz="1600" dirty="0"/>
              <a:t> methods only sequence ends of transcripts (usually 3’)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Methods that cover entire transcripts are only practical for low cell numbers and still doesn’t assemble individual transcripts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Droplet-based whole transcript </a:t>
            </a:r>
            <a:r>
              <a:rPr lang="en-GB" sz="1600" dirty="0" err="1"/>
              <a:t>scRNAseq</a:t>
            </a:r>
            <a:r>
              <a:rPr lang="en-GB" sz="1600" dirty="0"/>
              <a:t> is highly desirable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600" dirty="0"/>
              <a:t>Splice variants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 sz="1600" dirty="0"/>
              <a:t>~95% of multi-</a:t>
            </a:r>
            <a:r>
              <a:rPr lang="en-GB" sz="1600" dirty="0" err="1"/>
              <a:t>exonic</a:t>
            </a:r>
            <a:r>
              <a:rPr lang="en-GB" sz="1600" dirty="0"/>
              <a:t> genes are alternatively spliced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 sz="1600" dirty="0"/>
              <a:t>splice variants result in multiple protein isoforms from one gene that can have different functions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600" dirty="0"/>
              <a:t>Translocations resulting in fusion proteins or transcripts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600" dirty="0"/>
              <a:t>But </a:t>
            </a:r>
            <a:r>
              <a:rPr lang="en-GB" sz="1600" dirty="0" err="1"/>
              <a:t>scRNAseq</a:t>
            </a:r>
            <a:r>
              <a:rPr lang="en-GB" sz="1600" dirty="0"/>
              <a:t> requires high fidelity of barcode and UMI regions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600" dirty="0"/>
              <a:t>Oxford Nanopore sequencing only 90-97% accurate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 sz="1600" dirty="0"/>
              <a:t>&gt;70% of reads would be assigned to the wrong barcode</a:t>
            </a:r>
          </a:p>
          <a:p>
            <a:r>
              <a:rPr lang="en-GB" sz="1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6600348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45B31D3-5229-2445-BF82-464806E196E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14951" y="1798393"/>
            <a:ext cx="3460139" cy="234718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5093E40-60E6-8446-BE55-0045650D63E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06671" y="4321264"/>
            <a:ext cx="3937317" cy="10590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1AC43F0-565C-7C42-99ED-7E9B8CA4BD7C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6104" y="3863804"/>
            <a:ext cx="3269451" cy="2104241"/>
          </a:xfrm>
          <a:prstGeom prst="rect">
            <a:avLst/>
          </a:prstGeom>
        </p:spPr>
      </p:pic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CC98CC86-660D-2546-BAC9-C7849A156C06}"/>
              </a:ext>
            </a:extLst>
          </p:cNvPr>
          <p:cNvSpPr txBox="1">
            <a:spLocks/>
          </p:cNvSpPr>
          <p:nvPr/>
        </p:nvSpPr>
        <p:spPr>
          <a:xfrm>
            <a:off x="43720" y="1477735"/>
            <a:ext cx="5271230" cy="246720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tx2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Synthesize oligos using blocks of dimer </a:t>
            </a:r>
            <a:r>
              <a:rPr lang="en-US" sz="1800" dirty="0" err="1">
                <a:solidFill>
                  <a:schemeClr val="tx2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phosphoramidites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</a:p>
          <a:p>
            <a:r>
              <a:rPr lang="en-US" sz="1800" dirty="0">
                <a:solidFill>
                  <a:schemeClr val="tx2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Highly accurate cell assignment</a:t>
            </a:r>
          </a:p>
          <a:p>
            <a:r>
              <a:rPr lang="en-US" sz="1800" dirty="0">
                <a:solidFill>
                  <a:schemeClr val="tx2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Uses two pass error correction</a:t>
            </a:r>
          </a:p>
          <a:p>
            <a:r>
              <a:rPr lang="en-US" sz="1800" dirty="0">
                <a:solidFill>
                  <a:schemeClr val="tx2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Allows cost-effective and accurate long-read single-cell sequencing using ONT platform</a:t>
            </a:r>
          </a:p>
          <a:p>
            <a:endParaRPr lang="en-US" sz="1800" dirty="0">
              <a:solidFill>
                <a:schemeClr val="tx2">
                  <a:lumMod val="75000"/>
                </a:schemeClr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2CCB3A3-18A9-7844-9F19-ADFE7C5B1B18}"/>
              </a:ext>
            </a:extLst>
          </p:cNvPr>
          <p:cNvSpPr txBox="1">
            <a:spLocks/>
          </p:cNvSpPr>
          <p:nvPr/>
        </p:nvSpPr>
        <p:spPr>
          <a:xfrm>
            <a:off x="197581" y="925527"/>
            <a:ext cx="5670563" cy="55220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100" b="1" dirty="0">
                <a:solidFill>
                  <a:schemeClr val="accent1">
                    <a:lumMod val="75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Our solution and basis of our products</a:t>
            </a:r>
            <a:endParaRPr lang="en-GB" sz="21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23AC4F-4EE5-7A4B-B69F-DE0FD7AB8DB7}"/>
              </a:ext>
            </a:extLst>
          </p:cNvPr>
          <p:cNvSpPr txBox="1"/>
          <p:nvPr/>
        </p:nvSpPr>
        <p:spPr>
          <a:xfrm>
            <a:off x="4920820" y="5535235"/>
            <a:ext cx="4222631" cy="4560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788" b="1" dirty="0"/>
              <a:t>M Philpott, J Watson, A </a:t>
            </a:r>
            <a:r>
              <a:rPr lang="en-GB" sz="788" b="1" dirty="0" err="1"/>
              <a:t>Thakurta</a:t>
            </a:r>
            <a:r>
              <a:rPr lang="en-GB" sz="788" b="1" dirty="0"/>
              <a:t>, T Brown Jr, T Brown Sr, U </a:t>
            </a:r>
            <a:r>
              <a:rPr lang="en-GB" sz="788" b="1" dirty="0" err="1"/>
              <a:t>Oppermann</a:t>
            </a:r>
            <a:r>
              <a:rPr lang="en-GB" sz="788" b="1" dirty="0"/>
              <a:t>, AP Cribbs </a:t>
            </a:r>
          </a:p>
          <a:p>
            <a:r>
              <a:rPr lang="en-GB" sz="788" dirty="0"/>
              <a:t>Highly accurate barcode and UMI error correction using dual nucleotide dimer blocks allows direct </a:t>
            </a:r>
          </a:p>
          <a:p>
            <a:r>
              <a:rPr lang="en-GB" sz="788" dirty="0"/>
              <a:t>single-cell nanopore transcriptome sequencing (</a:t>
            </a:r>
            <a:r>
              <a:rPr lang="en-US" sz="788" dirty="0" err="1">
                <a:solidFill>
                  <a:schemeClr val="tx2">
                    <a:lumMod val="75000"/>
                  </a:schemeClr>
                </a:solidFill>
              </a:rPr>
              <a:t>BioRxiv</a:t>
            </a:r>
            <a:r>
              <a:rPr lang="en-US" sz="788" dirty="0">
                <a:solidFill>
                  <a:schemeClr val="tx2">
                    <a:lumMod val="75000"/>
                  </a:schemeClr>
                </a:solidFill>
              </a:rPr>
              <a:t>) </a:t>
            </a:r>
            <a:r>
              <a:rPr lang="en-US" sz="788" b="1" dirty="0">
                <a:solidFill>
                  <a:schemeClr val="tx2">
                    <a:lumMod val="75000"/>
                  </a:schemeClr>
                </a:solidFill>
              </a:rPr>
              <a:t>- Nature Biotechnology </a:t>
            </a:r>
            <a:r>
              <a:rPr lang="en-US" sz="788" dirty="0">
                <a:solidFill>
                  <a:schemeClr val="tx2">
                    <a:lumMod val="75000"/>
                  </a:schemeClr>
                </a:solidFill>
              </a:rPr>
              <a:t>(under revision)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5AE19A3-F341-BC44-AAFC-D1EB99A969E7}"/>
              </a:ext>
            </a:extLst>
          </p:cNvPr>
          <p:cNvSpPr/>
          <p:nvPr/>
        </p:nvSpPr>
        <p:spPr>
          <a:xfrm>
            <a:off x="6504591" y="981017"/>
            <a:ext cx="2577950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b="1" dirty="0">
                <a:solidFill>
                  <a:schemeClr val="accent1">
                    <a:lumMod val="7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patent pending: N420510GB</a:t>
            </a:r>
            <a:endParaRPr lang="en-SE" sz="1350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7D5474CD-E258-DD4D-849E-664FBD6105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5716755"/>
            <a:ext cx="1763688" cy="273844"/>
          </a:xfrm>
        </p:spPr>
        <p:txBody>
          <a:bodyPr/>
          <a:lstStyle/>
          <a:p>
            <a:pPr algn="l"/>
            <a:r>
              <a:rPr lang="en-GB" dirty="0" err="1"/>
              <a:t>CaeruleusGenomics</a:t>
            </a:r>
            <a:r>
              <a:rPr lang="en-GB" dirty="0"/>
              <a:t> - confidential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41400380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4229888"/>
              </p:ext>
            </p:extLst>
          </p:nvPr>
        </p:nvGraphicFramePr>
        <p:xfrm>
          <a:off x="361948" y="2095835"/>
          <a:ext cx="8439155" cy="288570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439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564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564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5645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5645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5645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5645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5645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17613">
                <a:tc>
                  <a:txBody>
                    <a:bodyPr/>
                    <a:lstStyle/>
                    <a:p>
                      <a:pPr algn="l" fontAlgn="b"/>
                      <a:endParaRPr lang="en-GB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GB" sz="1100" b="1" u="none" strike="noStrike" dirty="0" err="1">
                          <a:effectLst/>
                        </a:rPr>
                        <a:t>RNAseq</a:t>
                      </a:r>
                      <a:endParaRPr lang="en-GB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1" u="none" strike="noStrike">
                          <a:effectLst/>
                        </a:rPr>
                        <a:t>ChIPseq</a:t>
                      </a:r>
                      <a:endParaRPr lang="en-GB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1" u="none" strike="noStrike">
                          <a:effectLst/>
                        </a:rPr>
                        <a:t>ATACseq</a:t>
                      </a:r>
                      <a:endParaRPr lang="en-GB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GB" sz="1100" b="1" u="none" strike="noStrike" dirty="0" err="1">
                          <a:effectLst/>
                        </a:rPr>
                        <a:t>scRNAseq</a:t>
                      </a:r>
                      <a:endParaRPr lang="en-GB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GB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GB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7613">
                <a:tc>
                  <a:txBody>
                    <a:bodyPr/>
                    <a:lstStyle/>
                    <a:p>
                      <a:pPr algn="l" fontAlgn="b"/>
                      <a:endParaRPr lang="en-GB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1" u="none" strike="noStrike" dirty="0" err="1">
                          <a:effectLst/>
                        </a:rPr>
                        <a:t>polyA</a:t>
                      </a:r>
                      <a:endParaRPr lang="en-GB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1" u="none" strike="noStrike">
                          <a:effectLst/>
                        </a:rPr>
                        <a:t>rRNA depletion</a:t>
                      </a:r>
                      <a:endParaRPr lang="en-GB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Nadia </a:t>
                      </a:r>
                      <a:b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(3,300 cells)</a:t>
                      </a:r>
                    </a:p>
                  </a:txBody>
                  <a:tcPr marL="9525" marR="9525" marT="9525" marB="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10x</a:t>
                      </a:r>
                      <a:b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(6500 cells)</a:t>
                      </a:r>
                    </a:p>
                  </a:txBody>
                  <a:tcPr marL="9525" marR="9525" marT="9525" marB="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 house</a:t>
                      </a:r>
                    </a:p>
                    <a:p>
                      <a:pPr algn="ctr" fontAlgn="b"/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(6,500</a:t>
                      </a:r>
                      <a:r>
                        <a:rPr lang="en-GB" sz="1100" b="1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cells)</a:t>
                      </a:r>
                      <a:endParaRPr lang="en-GB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7613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u="none" strike="noStrike" dirty="0">
                          <a:effectLst/>
                        </a:rPr>
                        <a:t>pre-library</a:t>
                      </a:r>
                      <a:endParaRPr lang="en-GB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 dirty="0">
                          <a:effectLst/>
                        </a:rPr>
                        <a:t>2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 dirty="0">
                          <a:effectLst/>
                        </a:rPr>
                        <a:t>33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 dirty="0">
                          <a:effectLst/>
                        </a:rPr>
                        <a:t>20-200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>
                          <a:effectLst/>
                        </a:rPr>
                        <a:t>1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 dirty="0">
                          <a:effectLst/>
                        </a:rPr>
                        <a:t>115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1100</a:t>
                      </a: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73</a:t>
                      </a: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7613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u="none" strike="noStrike" dirty="0">
                          <a:effectLst/>
                        </a:rPr>
                        <a:t>library prep</a:t>
                      </a:r>
                      <a:endParaRPr lang="en-GB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 dirty="0">
                          <a:effectLst/>
                        </a:rPr>
                        <a:t>26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 dirty="0">
                          <a:effectLst/>
                        </a:rPr>
                        <a:t>26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>
                          <a:effectLst/>
                        </a:rPr>
                        <a:t>20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>
                          <a:effectLst/>
                        </a:rPr>
                        <a:t>1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 dirty="0">
                          <a:effectLst/>
                        </a:rPr>
                        <a:t>170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r" fontAlgn="b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7613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u="none" strike="noStrike" dirty="0">
                          <a:effectLst/>
                        </a:rPr>
                        <a:t>sequencing</a:t>
                      </a:r>
                      <a:endParaRPr lang="en-GB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 dirty="0">
                          <a:effectLst/>
                        </a:rPr>
                        <a:t>52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 dirty="0">
                          <a:effectLst/>
                        </a:rPr>
                        <a:t>52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 dirty="0">
                          <a:effectLst/>
                        </a:rPr>
                        <a:t>52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>
                          <a:effectLst/>
                        </a:rPr>
                        <a:t>52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 dirty="0">
                          <a:effectLst/>
                        </a:rPr>
                        <a:t>460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1,463</a:t>
                      </a: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895</a:t>
                      </a: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7613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u="none" strike="noStrike" dirty="0">
                          <a:effectLst/>
                        </a:rPr>
                        <a:t>total/sample</a:t>
                      </a:r>
                      <a:endParaRPr lang="en-GB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1" u="none" strike="noStrike" dirty="0">
                          <a:effectLst/>
                        </a:rPr>
                        <a:t> £ 80 </a:t>
                      </a:r>
                      <a:endParaRPr lang="en-GB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1" u="none" strike="noStrike" dirty="0">
                          <a:effectLst/>
                        </a:rPr>
                        <a:t>£</a:t>
                      </a:r>
                      <a:r>
                        <a:rPr lang="en-GB" sz="1100" b="1" u="none" strike="noStrike" baseline="0" dirty="0">
                          <a:effectLst/>
                        </a:rPr>
                        <a:t> </a:t>
                      </a:r>
                      <a:r>
                        <a:rPr lang="en-GB" sz="1100" b="1" u="none" strike="noStrike" dirty="0">
                          <a:effectLst/>
                        </a:rPr>
                        <a:t>111 </a:t>
                      </a:r>
                      <a:endParaRPr lang="en-GB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1" u="none" strike="noStrike" dirty="0">
                          <a:effectLst/>
                        </a:rPr>
                        <a:t> £ 92-272 </a:t>
                      </a:r>
                      <a:endParaRPr lang="en-GB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1" u="none" strike="noStrike" dirty="0">
                          <a:effectLst/>
                        </a:rPr>
                        <a:t> £ 54 </a:t>
                      </a:r>
                      <a:endParaRPr lang="en-GB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1" u="none" strike="noStrike" dirty="0">
                          <a:effectLst/>
                        </a:rPr>
                        <a:t> £ 745 </a:t>
                      </a:r>
                      <a:endParaRPr lang="en-GB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£2,563</a:t>
                      </a: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£1,068</a:t>
                      </a: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7613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Typical experiment size</a:t>
                      </a:r>
                    </a:p>
                  </a:txBody>
                  <a:tcPr marL="9525" marR="9525" marT="9525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</a:t>
                      </a: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</a:t>
                      </a: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</a:t>
                      </a: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</a:t>
                      </a: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7613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Cost/experiment</a:t>
                      </a:r>
                    </a:p>
                  </a:txBody>
                  <a:tcPr marL="9525" marR="9525" marT="9525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£ 1,920</a:t>
                      </a: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£ 2,664</a:t>
                      </a: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£ 2,208-6,528</a:t>
                      </a: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£ 1296</a:t>
                      </a: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£ 5,960</a:t>
                      </a: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£20,504</a:t>
                      </a: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£8,544</a:t>
                      </a: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7613">
                <a:tc gridSpan="5">
                  <a:txBody>
                    <a:bodyPr/>
                    <a:lstStyle/>
                    <a:p>
                      <a:pPr algn="r" fontAlgn="b"/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Cost/cell</a:t>
                      </a:r>
                    </a:p>
                  </a:txBody>
                  <a:tcPr marL="9525" marR="9525" marT="9525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 fontAlgn="b"/>
                      <a:endParaRPr lang="en-GB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 fontAlgn="b"/>
                      <a:endParaRPr lang="en-GB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 fontAlgn="b"/>
                      <a:endParaRPr lang="en-GB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 fontAlgn="b"/>
                      <a:endParaRPr lang="en-GB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0.23</a:t>
                      </a: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0.39</a:t>
                      </a: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0.16</a:t>
                      </a: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3" name="Title 1"/>
          <p:cNvSpPr txBox="1">
            <a:spLocks/>
          </p:cNvSpPr>
          <p:nvPr/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NGS: Costs</a:t>
            </a:r>
          </a:p>
        </p:txBody>
      </p:sp>
    </p:spTree>
    <p:extLst>
      <p:ext uri="{BB962C8B-B14F-4D97-AF65-F5344CB8AC3E}">
        <p14:creationId xmlns:p14="http://schemas.microsoft.com/office/powerpoint/2010/main" val="24161931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Sequencing by Synthesis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628650" y="2088253"/>
            <a:ext cx="2972176" cy="2650723"/>
            <a:chOff x="135208" y="1690689"/>
            <a:chExt cx="3655848" cy="3260453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6200000">
              <a:off x="589778" y="1236119"/>
              <a:ext cx="1366143" cy="2275284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28286" y="3083720"/>
              <a:ext cx="3462770" cy="1867422"/>
            </a:xfrm>
            <a:prstGeom prst="rect">
              <a:avLst/>
            </a:prstGeom>
          </p:spPr>
        </p:pic>
        <p:sp>
          <p:nvSpPr>
            <p:cNvPr id="7" name="Freeform 6"/>
            <p:cNvSpPr/>
            <p:nvPr/>
          </p:nvSpPr>
          <p:spPr>
            <a:xfrm>
              <a:off x="802481" y="2445544"/>
              <a:ext cx="795338" cy="638175"/>
            </a:xfrm>
            <a:custGeom>
              <a:avLst/>
              <a:gdLst>
                <a:gd name="connsiteX0" fmla="*/ 71438 w 795338"/>
                <a:gd name="connsiteY0" fmla="*/ 638175 h 638175"/>
                <a:gd name="connsiteX1" fmla="*/ 795338 w 795338"/>
                <a:gd name="connsiteY1" fmla="*/ 638175 h 638175"/>
                <a:gd name="connsiteX2" fmla="*/ 0 w 795338"/>
                <a:gd name="connsiteY2" fmla="*/ 0 h 638175"/>
                <a:gd name="connsiteX3" fmla="*/ 71438 w 795338"/>
                <a:gd name="connsiteY3" fmla="*/ 638175 h 63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95338" h="638175">
                  <a:moveTo>
                    <a:pt x="71438" y="638175"/>
                  </a:moveTo>
                  <a:lnTo>
                    <a:pt x="795338" y="638175"/>
                  </a:lnTo>
                  <a:lnTo>
                    <a:pt x="0" y="0"/>
                  </a:lnTo>
                  <a:lnTo>
                    <a:pt x="71438" y="638175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2F2F3">
                    <a:alpha val="67000"/>
                  </a:srgbClr>
                </a:gs>
                <a:gs pos="100000">
                  <a:srgbClr val="F1F1F2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43192" y="4091724"/>
            <a:ext cx="1195098" cy="236889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5756947" y="4129271"/>
            <a:ext cx="47626" cy="1914525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 rot="5400000">
            <a:off x="5733134" y="2872076"/>
            <a:ext cx="95252" cy="1914526"/>
            <a:chOff x="5891213" y="3131343"/>
            <a:chExt cx="95252" cy="1914526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891213" y="3131344"/>
              <a:ext cx="47626" cy="1914525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938839" y="3131343"/>
              <a:ext cx="47626" cy="1914525"/>
            </a:xfrm>
            <a:prstGeom prst="rect">
              <a:avLst/>
            </a:prstGeom>
          </p:spPr>
        </p:pic>
      </p:grpSp>
      <p:grpSp>
        <p:nvGrpSpPr>
          <p:cNvPr id="23" name="Group 22"/>
          <p:cNvGrpSpPr/>
          <p:nvPr/>
        </p:nvGrpSpPr>
        <p:grpSpPr>
          <a:xfrm rot="5400000">
            <a:off x="5591633" y="1140006"/>
            <a:ext cx="545071" cy="2462086"/>
            <a:chOff x="6805136" y="739212"/>
            <a:chExt cx="545071" cy="2462086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805136" y="1355956"/>
              <a:ext cx="45719" cy="1233488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850855" y="1355956"/>
              <a:ext cx="45719" cy="1233488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054812" y="739212"/>
              <a:ext cx="45719" cy="1233488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 rotWithShape="1"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100531" y="739212"/>
              <a:ext cx="45719" cy="1233488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 rotWithShape="1"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054812" y="1967810"/>
              <a:ext cx="45719" cy="1233488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 rotWithShape="1"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100531" y="1967810"/>
              <a:ext cx="45719" cy="1233488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 rotWithShape="1"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258769" y="820175"/>
              <a:ext cx="45719" cy="1233488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 rotWithShape="1"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304488" y="820175"/>
              <a:ext cx="45719" cy="1233488"/>
            </a:xfrm>
            <a:prstGeom prst="rect">
              <a:avLst/>
            </a:prstGeom>
          </p:spPr>
        </p:pic>
      </p:grpSp>
      <p:cxnSp>
        <p:nvCxnSpPr>
          <p:cNvPr id="25" name="Straight Arrow Connector 24"/>
          <p:cNvCxnSpPr/>
          <p:nvPr/>
        </p:nvCxnSpPr>
        <p:spPr>
          <a:xfrm>
            <a:off x="5780760" y="2803021"/>
            <a:ext cx="0" cy="863125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5780760" y="4049283"/>
            <a:ext cx="0" cy="863125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7604157" y="1879691"/>
            <a:ext cx="6094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DNA</a:t>
            </a:r>
          </a:p>
          <a:p>
            <a:pPr algn="ctr"/>
            <a:r>
              <a:rPr lang="en-GB" dirty="0"/>
              <a:t>or</a:t>
            </a:r>
          </a:p>
          <a:p>
            <a:pPr algn="ctr"/>
            <a:r>
              <a:rPr lang="en-GB" dirty="0"/>
              <a:t>RNA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944839" y="3051409"/>
            <a:ext cx="19166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Library production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944838" y="4190312"/>
            <a:ext cx="14292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Denaturation</a:t>
            </a:r>
          </a:p>
        </p:txBody>
      </p:sp>
      <p:sp>
        <p:nvSpPr>
          <p:cNvPr id="30" name="Arc 29"/>
          <p:cNvSpPr/>
          <p:nvPr/>
        </p:nvSpPr>
        <p:spPr>
          <a:xfrm rot="5400000">
            <a:off x="4030473" y="4126820"/>
            <a:ext cx="1138131" cy="2362442"/>
          </a:xfrm>
          <a:prstGeom prst="arc">
            <a:avLst/>
          </a:prstGeom>
          <a:ln w="28575">
            <a:solidFill>
              <a:schemeClr val="bg1">
                <a:lumMod val="6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TextBox 30"/>
          <p:cNvSpPr txBox="1"/>
          <p:nvPr/>
        </p:nvSpPr>
        <p:spPr>
          <a:xfrm>
            <a:off x="2871387" y="6436791"/>
            <a:ext cx="2463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Hybridisation to </a:t>
            </a:r>
            <a:r>
              <a:rPr lang="en-GB" dirty="0" err="1"/>
              <a:t>flowcell</a:t>
            </a:r>
            <a:endParaRPr lang="en-GB" dirty="0"/>
          </a:p>
        </p:txBody>
      </p:sp>
      <p:cxnSp>
        <p:nvCxnSpPr>
          <p:cNvPr id="34" name="Straight Connector 33"/>
          <p:cNvCxnSpPr/>
          <p:nvPr/>
        </p:nvCxnSpPr>
        <p:spPr>
          <a:xfrm>
            <a:off x="6135948" y="6283007"/>
            <a:ext cx="228600" cy="0"/>
          </a:xfrm>
          <a:prstGeom prst="line">
            <a:avLst/>
          </a:prstGeom>
          <a:ln w="57150">
            <a:solidFill>
              <a:srgbClr val="63AE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6364548" y="6283007"/>
            <a:ext cx="133816" cy="0"/>
          </a:xfrm>
          <a:prstGeom prst="line">
            <a:avLst/>
          </a:prstGeom>
          <a:ln w="57150">
            <a:solidFill>
              <a:srgbClr val="D600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6498364" y="6283007"/>
            <a:ext cx="179006" cy="0"/>
          </a:xfrm>
          <a:prstGeom prst="line">
            <a:avLst/>
          </a:prstGeom>
          <a:ln w="57150">
            <a:solidFill>
              <a:srgbClr val="ABCD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6668416" y="6283007"/>
            <a:ext cx="1565099" cy="0"/>
          </a:xfrm>
          <a:prstGeom prst="line">
            <a:avLst/>
          </a:prstGeom>
          <a:ln w="57150">
            <a:solidFill>
              <a:srgbClr val="ACC4E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8233515" y="6282903"/>
            <a:ext cx="179006" cy="0"/>
          </a:xfrm>
          <a:prstGeom prst="line">
            <a:avLst/>
          </a:prstGeom>
          <a:ln w="57150">
            <a:solidFill>
              <a:srgbClr val="F4E1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8412521" y="6282903"/>
            <a:ext cx="133816" cy="0"/>
          </a:xfrm>
          <a:prstGeom prst="line">
            <a:avLst/>
          </a:prstGeom>
          <a:ln w="57150">
            <a:solidFill>
              <a:srgbClr val="FFCC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8546337" y="6282903"/>
            <a:ext cx="228600" cy="0"/>
          </a:xfrm>
          <a:prstGeom prst="line">
            <a:avLst/>
          </a:prstGeom>
          <a:ln w="57150">
            <a:solidFill>
              <a:srgbClr val="E8B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5823126" y="6129014"/>
            <a:ext cx="3690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P5</a:t>
            </a:r>
          </a:p>
        </p:txBody>
      </p:sp>
      <p:sp>
        <p:nvSpPr>
          <p:cNvPr id="45" name="TextBox 44"/>
          <p:cNvSpPr txBox="1"/>
          <p:nvPr/>
        </p:nvSpPr>
        <p:spPr>
          <a:xfrm rot="16200000">
            <a:off x="6071615" y="5797979"/>
            <a:ext cx="7157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Index 2</a:t>
            </a:r>
          </a:p>
        </p:txBody>
      </p:sp>
      <p:sp>
        <p:nvSpPr>
          <p:cNvPr id="46" name="TextBox 45"/>
          <p:cNvSpPr txBox="1"/>
          <p:nvPr/>
        </p:nvSpPr>
        <p:spPr>
          <a:xfrm rot="16200000">
            <a:off x="8122903" y="5797978"/>
            <a:ext cx="715773" cy="307777"/>
          </a:xfrm>
          <a:prstGeom prst="rect">
            <a:avLst/>
          </a:prstGeom>
          <a:ln w="571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rtlCol="0">
            <a:spAutoFit/>
          </a:bodyPr>
          <a:lstStyle/>
          <a:p>
            <a:r>
              <a:rPr lang="en-GB" sz="1400" dirty="0"/>
              <a:t>Index 1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8713263" y="6126763"/>
            <a:ext cx="3690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P7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7061348" y="5818986"/>
            <a:ext cx="8475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Adaptors</a:t>
            </a:r>
          </a:p>
        </p:txBody>
      </p:sp>
      <p:cxnSp>
        <p:nvCxnSpPr>
          <p:cNvPr id="51" name="Straight Connector 50"/>
          <p:cNvCxnSpPr>
            <a:stCxn id="49" idx="1"/>
          </p:cNvCxnSpPr>
          <p:nvPr/>
        </p:nvCxnSpPr>
        <p:spPr>
          <a:xfrm flipH="1">
            <a:off x="6593681" y="5972875"/>
            <a:ext cx="467667" cy="237425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>
            <a:stCxn id="49" idx="3"/>
          </p:cNvCxnSpPr>
          <p:nvPr/>
        </p:nvCxnSpPr>
        <p:spPr>
          <a:xfrm>
            <a:off x="7908888" y="5972875"/>
            <a:ext cx="413123" cy="237425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6620620" y="6275211"/>
            <a:ext cx="16867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Sequence of interest</a:t>
            </a:r>
          </a:p>
        </p:txBody>
      </p:sp>
    </p:spTree>
    <p:extLst>
      <p:ext uri="{BB962C8B-B14F-4D97-AF65-F5344CB8AC3E}">
        <p14:creationId xmlns:p14="http://schemas.microsoft.com/office/powerpoint/2010/main" val="6519734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Sequencing by Synthesis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690690"/>
            <a:ext cx="9144000" cy="348806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79463" y="5163468"/>
            <a:ext cx="14869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Hybridisation to </a:t>
            </a:r>
            <a:r>
              <a:rPr lang="en-GB" dirty="0" err="1"/>
              <a:t>flowcell</a:t>
            </a:r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1666431" y="5163468"/>
            <a:ext cx="14869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Reverse</a:t>
            </a:r>
          </a:p>
          <a:p>
            <a:pPr algn="ctr"/>
            <a:r>
              <a:rPr lang="en-GB" dirty="0"/>
              <a:t>strand</a:t>
            </a:r>
          </a:p>
          <a:p>
            <a:pPr algn="ctr"/>
            <a:r>
              <a:rPr lang="en-GB" dirty="0"/>
              <a:t>synthesis</a:t>
            </a:r>
          </a:p>
        </p:txBody>
      </p:sp>
      <p:sp>
        <p:nvSpPr>
          <p:cNvPr id="9" name="Rectangle 8"/>
          <p:cNvSpPr/>
          <p:nvPr/>
        </p:nvSpPr>
        <p:spPr>
          <a:xfrm>
            <a:off x="2837204" y="3010893"/>
            <a:ext cx="905854" cy="7065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/>
          <p:cNvSpPr txBox="1"/>
          <p:nvPr/>
        </p:nvSpPr>
        <p:spPr>
          <a:xfrm>
            <a:off x="2331579" y="3010893"/>
            <a:ext cx="14869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/>
              <a:t>Forward</a:t>
            </a:r>
          </a:p>
          <a:p>
            <a:pPr algn="r"/>
            <a:r>
              <a:rPr lang="en-GB" dirty="0"/>
              <a:t>strand</a:t>
            </a:r>
          </a:p>
        </p:txBody>
      </p:sp>
      <p:sp>
        <p:nvSpPr>
          <p:cNvPr id="10" name="Rectangle 9"/>
          <p:cNvSpPr/>
          <p:nvPr/>
        </p:nvSpPr>
        <p:spPr>
          <a:xfrm>
            <a:off x="3955278" y="2984503"/>
            <a:ext cx="905854" cy="7065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/>
          <p:cNvSpPr txBox="1"/>
          <p:nvPr/>
        </p:nvSpPr>
        <p:spPr>
          <a:xfrm>
            <a:off x="3894035" y="3010893"/>
            <a:ext cx="14869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Reverse</a:t>
            </a:r>
          </a:p>
          <a:p>
            <a:r>
              <a:rPr lang="en-GB" dirty="0"/>
              <a:t>strand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287141" y="5163468"/>
            <a:ext cx="14869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Remove</a:t>
            </a:r>
            <a:br>
              <a:rPr lang="en-GB" dirty="0"/>
            </a:br>
            <a:r>
              <a:rPr lang="en-GB" dirty="0"/>
              <a:t>forward</a:t>
            </a:r>
            <a:br>
              <a:rPr lang="en-GB" dirty="0"/>
            </a:br>
            <a:r>
              <a:rPr lang="en-GB" dirty="0"/>
              <a:t>strand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519159" y="1901568"/>
            <a:ext cx="148696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Only reverse strand is anchored</a:t>
            </a:r>
          </a:p>
        </p:txBody>
      </p:sp>
      <p:cxnSp>
        <p:nvCxnSpPr>
          <p:cNvPr id="15" name="Straight Connector 14"/>
          <p:cNvCxnSpPr>
            <a:endCxn id="13" idx="2"/>
          </p:cNvCxnSpPr>
          <p:nvPr/>
        </p:nvCxnSpPr>
        <p:spPr>
          <a:xfrm flipV="1">
            <a:off x="5442246" y="2640232"/>
            <a:ext cx="820397" cy="2374681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headEnd type="triangl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5774109" y="5163468"/>
            <a:ext cx="178831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Reverse strand</a:t>
            </a:r>
            <a:br>
              <a:rPr lang="en-GB" dirty="0"/>
            </a:br>
            <a:r>
              <a:rPr lang="en-GB" dirty="0"/>
              <a:t>can hybridise</a:t>
            </a:r>
            <a:br>
              <a:rPr lang="en-GB" dirty="0"/>
            </a:br>
            <a:r>
              <a:rPr lang="en-GB" dirty="0"/>
              <a:t>to second primer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480419" y="5163468"/>
            <a:ext cx="14869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Synthesise</a:t>
            </a:r>
            <a:br>
              <a:rPr lang="en-GB" dirty="0"/>
            </a:br>
            <a:r>
              <a:rPr lang="en-GB" dirty="0"/>
              <a:t>second</a:t>
            </a:r>
            <a:br>
              <a:rPr lang="en-GB" dirty="0"/>
            </a:br>
            <a:r>
              <a:rPr lang="en-GB" dirty="0"/>
              <a:t>strand</a:t>
            </a:r>
          </a:p>
        </p:txBody>
      </p:sp>
    </p:spTree>
    <p:extLst>
      <p:ext uri="{BB962C8B-B14F-4D97-AF65-F5344CB8AC3E}">
        <p14:creationId xmlns:p14="http://schemas.microsoft.com/office/powerpoint/2010/main" val="18039814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Sequencing by Synthesis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94535" y="2914117"/>
            <a:ext cx="1920815" cy="199117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7"/>
          <a:stretch/>
        </p:blipFill>
        <p:spPr>
          <a:xfrm>
            <a:off x="588688" y="1866886"/>
            <a:ext cx="1487828" cy="3081129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3133379" y="1731635"/>
            <a:ext cx="2404292" cy="3242506"/>
            <a:chOff x="2877009" y="1723090"/>
            <a:chExt cx="2404292" cy="3242506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877009" y="1849984"/>
              <a:ext cx="2281727" cy="3115612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4477996" y="1723090"/>
              <a:ext cx="803305" cy="55009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12" name="Straight Arrow Connector 11"/>
          <p:cNvCxnSpPr/>
          <p:nvPr/>
        </p:nvCxnSpPr>
        <p:spPr>
          <a:xfrm>
            <a:off x="1999716" y="3909702"/>
            <a:ext cx="1133663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006864" y="3541998"/>
            <a:ext cx="1064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Denature</a:t>
            </a:r>
          </a:p>
        </p:txBody>
      </p:sp>
      <p:sp>
        <p:nvSpPr>
          <p:cNvPr id="17" name="Rectangle 16"/>
          <p:cNvSpPr/>
          <p:nvPr/>
        </p:nvSpPr>
        <p:spPr>
          <a:xfrm>
            <a:off x="3054810" y="2350231"/>
            <a:ext cx="903551" cy="7528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Box 13"/>
          <p:cNvSpPr txBox="1"/>
          <p:nvPr/>
        </p:nvSpPr>
        <p:spPr>
          <a:xfrm>
            <a:off x="2563621" y="2469431"/>
            <a:ext cx="14869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/>
              <a:t>Forward</a:t>
            </a:r>
          </a:p>
          <a:p>
            <a:pPr algn="r"/>
            <a:r>
              <a:rPr lang="en-GB" dirty="0"/>
              <a:t>strand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572000" y="2380463"/>
            <a:ext cx="903551" cy="7528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extBox 14"/>
          <p:cNvSpPr txBox="1"/>
          <p:nvPr/>
        </p:nvSpPr>
        <p:spPr>
          <a:xfrm>
            <a:off x="4517853" y="2469431"/>
            <a:ext cx="14869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Reverse</a:t>
            </a:r>
          </a:p>
          <a:p>
            <a:r>
              <a:rPr lang="en-GB" dirty="0"/>
              <a:t>strand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5398751" y="3911330"/>
            <a:ext cx="1133663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5250097" y="3260179"/>
            <a:ext cx="14309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Bridge</a:t>
            </a:r>
          </a:p>
          <a:p>
            <a:pPr algn="ctr"/>
            <a:r>
              <a:rPr lang="en-GB" dirty="0"/>
              <a:t>Amplification</a:t>
            </a:r>
          </a:p>
        </p:txBody>
      </p:sp>
      <p:sp>
        <p:nvSpPr>
          <p:cNvPr id="20" name="Arc 19"/>
          <p:cNvSpPr/>
          <p:nvPr/>
        </p:nvSpPr>
        <p:spPr>
          <a:xfrm rot="10800000">
            <a:off x="2436410" y="2388423"/>
            <a:ext cx="5348809" cy="3798729"/>
          </a:xfrm>
          <a:prstGeom prst="arc">
            <a:avLst>
              <a:gd name="adj1" fmla="val 11889080"/>
              <a:gd name="adj2" fmla="val 0"/>
            </a:avLst>
          </a:prstGeom>
          <a:ln w="28575">
            <a:solidFill>
              <a:schemeClr val="bg1">
                <a:lumMod val="6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78294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Sequencing by Synthesis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42975" y="1836633"/>
            <a:ext cx="7258050" cy="392323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862145" y="5879507"/>
            <a:ext cx="39964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Thousands of molecules are amplified</a:t>
            </a:r>
            <a:br>
              <a:rPr lang="en-GB" dirty="0"/>
            </a:br>
            <a:r>
              <a:rPr lang="en-GB" dirty="0"/>
              <a:t>to form clusters with the same sequence</a:t>
            </a:r>
          </a:p>
        </p:txBody>
      </p:sp>
    </p:spTree>
    <p:extLst>
      <p:ext uri="{BB962C8B-B14F-4D97-AF65-F5344CB8AC3E}">
        <p14:creationId xmlns:p14="http://schemas.microsoft.com/office/powerpoint/2010/main" val="17856942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512" y="1536667"/>
            <a:ext cx="4919870" cy="336674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6632" y="4929054"/>
            <a:ext cx="158120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The reverse</a:t>
            </a:r>
            <a:br>
              <a:rPr lang="en-GB" dirty="0"/>
            </a:br>
            <a:r>
              <a:rPr lang="en-GB" dirty="0"/>
              <a:t>strand is</a:t>
            </a:r>
            <a:br>
              <a:rPr lang="en-GB" dirty="0"/>
            </a:br>
            <a:r>
              <a:rPr lang="en-GB" dirty="0"/>
              <a:t>cleaved (USER)</a:t>
            </a:r>
            <a:br>
              <a:rPr lang="en-GB" dirty="0"/>
            </a:br>
            <a:r>
              <a:rPr lang="en-GB" dirty="0"/>
              <a:t>and washed </a:t>
            </a:r>
            <a:br>
              <a:rPr lang="en-GB" dirty="0"/>
            </a:br>
            <a:r>
              <a:rPr lang="en-GB" dirty="0"/>
              <a:t>away, p5 ends </a:t>
            </a:r>
            <a:br>
              <a:rPr lang="en-GB" dirty="0"/>
            </a:br>
            <a:r>
              <a:rPr lang="en-GB" dirty="0"/>
              <a:t>are blocked</a:t>
            </a:r>
          </a:p>
        </p:txBody>
      </p:sp>
      <p:sp>
        <p:nvSpPr>
          <p:cNvPr id="7" name="Rectangle 6"/>
          <p:cNvSpPr/>
          <p:nvPr/>
        </p:nvSpPr>
        <p:spPr>
          <a:xfrm>
            <a:off x="1664445" y="2271450"/>
            <a:ext cx="903551" cy="7528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/>
          <p:cNvSpPr txBox="1"/>
          <p:nvPr/>
        </p:nvSpPr>
        <p:spPr>
          <a:xfrm>
            <a:off x="1173256" y="2390650"/>
            <a:ext cx="14869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/>
              <a:t>Sequence</a:t>
            </a:r>
          </a:p>
          <a:p>
            <a:pPr algn="r"/>
            <a:r>
              <a:rPr lang="en-GB" dirty="0"/>
              <a:t>primer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737396" y="4929054"/>
            <a:ext cx="304660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With each cycle, fluorescently</a:t>
            </a:r>
            <a:br>
              <a:rPr lang="en-GB" dirty="0"/>
            </a:br>
            <a:r>
              <a:rPr lang="en-GB" dirty="0"/>
              <a:t>tagged nucleotides are </a:t>
            </a:r>
            <a:br>
              <a:rPr lang="en-GB" dirty="0"/>
            </a:br>
            <a:r>
              <a:rPr lang="en-GB" dirty="0"/>
              <a:t>incorporated into the growing </a:t>
            </a:r>
            <a:br>
              <a:rPr lang="en-GB" dirty="0"/>
            </a:br>
            <a:r>
              <a:rPr lang="en-GB" dirty="0"/>
              <a:t>chains and clusters are imaged</a:t>
            </a:r>
          </a:p>
        </p:txBody>
      </p:sp>
      <p:sp>
        <p:nvSpPr>
          <p:cNvPr id="10" name="Rectangle 9"/>
          <p:cNvSpPr/>
          <p:nvPr/>
        </p:nvSpPr>
        <p:spPr>
          <a:xfrm>
            <a:off x="2878795" y="3309400"/>
            <a:ext cx="2416802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dirty="0"/>
              <a:t>Before the next chemistry cycle proceeds, the blocked 3’ end and the fluorophore from each incorporated base is removed, to allow incorporation of the next base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180476" y="2355293"/>
            <a:ext cx="272231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sz="1400" dirty="0" err="1"/>
              <a:t>NextSeq</a:t>
            </a:r>
            <a:r>
              <a:rPr lang="en-GB" sz="1400" dirty="0"/>
              <a:t> chemistry uses only two</a:t>
            </a:r>
          </a:p>
          <a:p>
            <a:pPr algn="r"/>
            <a:r>
              <a:rPr lang="en-GB" sz="1400" dirty="0"/>
              <a:t>dyes.  C is red, T is green, A is both</a:t>
            </a:r>
          </a:p>
          <a:p>
            <a:pPr algn="r"/>
            <a:r>
              <a:rPr lang="en-GB" sz="1400" dirty="0"/>
              <a:t>(yellow) and G has no dye (no</a:t>
            </a:r>
          </a:p>
          <a:p>
            <a:pPr algn="r"/>
            <a:r>
              <a:rPr lang="en-GB" sz="1400" dirty="0"/>
              <a:t>fluorescent signal)</a:t>
            </a:r>
          </a:p>
        </p:txBody>
      </p:sp>
      <p:pic>
        <p:nvPicPr>
          <p:cNvPr id="3074" name="Picture 2" descr="Simplified Nucleotide Detection"/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685183" y="3538330"/>
            <a:ext cx="2113482" cy="2065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Sequencing by Synthesis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6864368" y="3453303"/>
            <a:ext cx="3203974" cy="74295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05454" y="5804452"/>
            <a:ext cx="921802" cy="554106"/>
          </a:xfrm>
          <a:prstGeom prst="rect">
            <a:avLst/>
          </a:prstGeom>
        </p:spPr>
      </p:pic>
      <p:cxnSp>
        <p:nvCxnSpPr>
          <p:cNvPr id="21" name="Straight Arrow Connector 20"/>
          <p:cNvCxnSpPr/>
          <p:nvPr/>
        </p:nvCxnSpPr>
        <p:spPr>
          <a:xfrm>
            <a:off x="8406721" y="5426765"/>
            <a:ext cx="0" cy="327992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8693859" y="1933172"/>
            <a:ext cx="263214" cy="330859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>
              <a:spcAft>
                <a:spcPts val="2500"/>
              </a:spcAft>
            </a:pPr>
            <a:endParaRPr lang="en-GB" sz="1200" dirty="0"/>
          </a:p>
          <a:p>
            <a:pPr>
              <a:spcAft>
                <a:spcPts val="2500"/>
              </a:spcAft>
            </a:pPr>
            <a:r>
              <a:rPr lang="en-GB" sz="1200" dirty="0"/>
              <a:t>1</a:t>
            </a:r>
          </a:p>
          <a:p>
            <a:pPr>
              <a:spcAft>
                <a:spcPts val="2500"/>
              </a:spcAft>
            </a:pPr>
            <a:r>
              <a:rPr lang="en-GB" sz="1200" dirty="0"/>
              <a:t>2</a:t>
            </a:r>
          </a:p>
          <a:p>
            <a:pPr>
              <a:spcAft>
                <a:spcPts val="2500"/>
              </a:spcAft>
            </a:pPr>
            <a:r>
              <a:rPr lang="en-GB" sz="1200" dirty="0"/>
              <a:t>3</a:t>
            </a:r>
          </a:p>
          <a:p>
            <a:pPr>
              <a:spcAft>
                <a:spcPts val="2500"/>
              </a:spcAft>
            </a:pPr>
            <a:r>
              <a:rPr lang="en-GB" sz="1200" dirty="0"/>
              <a:t>4</a:t>
            </a:r>
          </a:p>
          <a:p>
            <a:pPr>
              <a:spcAft>
                <a:spcPts val="2500"/>
              </a:spcAft>
            </a:pPr>
            <a:r>
              <a:rPr lang="en-GB" sz="1200" dirty="0"/>
              <a:t>5</a:t>
            </a:r>
          </a:p>
          <a:p>
            <a:pPr>
              <a:spcAft>
                <a:spcPts val="2500"/>
              </a:spcAft>
            </a:pPr>
            <a:r>
              <a:rPr lang="en-GB" sz="1200" dirty="0"/>
              <a:t>6</a:t>
            </a:r>
          </a:p>
        </p:txBody>
      </p:sp>
      <p:sp>
        <p:nvSpPr>
          <p:cNvPr id="4" name="Hexagon 3"/>
          <p:cNvSpPr/>
          <p:nvPr/>
        </p:nvSpPr>
        <p:spPr>
          <a:xfrm>
            <a:off x="2256127" y="4195813"/>
            <a:ext cx="53034" cy="45719"/>
          </a:xfrm>
          <a:prstGeom prst="hexagon">
            <a:avLst/>
          </a:prstGeom>
          <a:gradFill flip="none" rotWithShape="1">
            <a:gsLst>
              <a:gs pos="0">
                <a:schemeClr val="tx1">
                  <a:lumMod val="50000"/>
                  <a:lumOff val="50000"/>
                  <a:shade val="30000"/>
                  <a:satMod val="115000"/>
                </a:schemeClr>
              </a:gs>
              <a:gs pos="50000">
                <a:schemeClr val="tx1">
                  <a:lumMod val="50000"/>
                  <a:lumOff val="50000"/>
                  <a:shade val="67500"/>
                  <a:satMod val="115000"/>
                </a:schemeClr>
              </a:gs>
              <a:gs pos="100000">
                <a:schemeClr val="tx1">
                  <a:lumMod val="50000"/>
                  <a:lumOff val="5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Hexagon 16"/>
          <p:cNvSpPr/>
          <p:nvPr/>
        </p:nvSpPr>
        <p:spPr>
          <a:xfrm>
            <a:off x="2594264" y="2095111"/>
            <a:ext cx="53034" cy="45719"/>
          </a:xfrm>
          <a:prstGeom prst="hexagon">
            <a:avLst/>
          </a:prstGeom>
          <a:gradFill flip="none" rotWithShape="1">
            <a:gsLst>
              <a:gs pos="0">
                <a:schemeClr val="tx1">
                  <a:lumMod val="50000"/>
                  <a:lumOff val="50000"/>
                  <a:shade val="30000"/>
                  <a:satMod val="115000"/>
                </a:schemeClr>
              </a:gs>
              <a:gs pos="50000">
                <a:schemeClr val="tx1">
                  <a:lumMod val="50000"/>
                  <a:lumOff val="50000"/>
                  <a:shade val="67500"/>
                  <a:satMod val="115000"/>
                </a:schemeClr>
              </a:gs>
              <a:gs pos="100000">
                <a:schemeClr val="tx1">
                  <a:lumMod val="50000"/>
                  <a:lumOff val="5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38501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</TotalTime>
  <Words>2131</Words>
  <Application>Microsoft Macintosh PowerPoint</Application>
  <PresentationFormat>On-screen Show (4:3)</PresentationFormat>
  <Paragraphs>437</Paragraphs>
  <Slides>45</Slides>
  <Notes>41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2" baseType="lpstr">
      <vt:lpstr>Arial</vt:lpstr>
      <vt:lpstr>Arial</vt:lpstr>
      <vt:lpstr>Calibri</vt:lpstr>
      <vt:lpstr>Calibri Light</vt:lpstr>
      <vt:lpstr>HelveticaNow</vt:lpstr>
      <vt:lpstr>Lucida Sans Unicode</vt:lpstr>
      <vt:lpstr>Office Theme</vt:lpstr>
      <vt:lpstr>Making powerful science: an introduction to NGS and beyond</vt:lpstr>
      <vt:lpstr>Next Generation Sequencing</vt:lpstr>
      <vt:lpstr>Illumina Sequencing</vt:lpstr>
      <vt:lpstr>Sequencing by Synthesis</vt:lpstr>
      <vt:lpstr>Sequencing by Synthesis</vt:lpstr>
      <vt:lpstr>Sequencing by Synthesis</vt:lpstr>
      <vt:lpstr>Sequencing by Synthesis</vt:lpstr>
      <vt:lpstr>Sequencing by Synthesis</vt:lpstr>
      <vt:lpstr>Sequencing by Synthesis</vt:lpstr>
      <vt:lpstr>Sequencing by Synthesis</vt:lpstr>
      <vt:lpstr>Sequencing by Synthesis</vt:lpstr>
      <vt:lpstr>Library production</vt:lpstr>
      <vt:lpstr>Library production: RNAseq</vt:lpstr>
      <vt:lpstr>Library production:  RNAseq</vt:lpstr>
      <vt:lpstr>Library production:  RNAseq</vt:lpstr>
      <vt:lpstr>Library production:  RNAseq</vt:lpstr>
      <vt:lpstr>Library production: ChIPseq</vt:lpstr>
      <vt:lpstr>Library production: ChIPseq</vt:lpstr>
      <vt:lpstr>Library production: DNA (ChIPseq, WGS…)</vt:lpstr>
      <vt:lpstr>Library production: ATACseq</vt:lpstr>
      <vt:lpstr>Library production: DNA (ATACseq, WGS…)</vt:lpstr>
      <vt:lpstr>Library production: Single cell sequencing</vt:lpstr>
      <vt:lpstr>Library production: Single cell sequencing</vt:lpstr>
      <vt:lpstr>PowerPoint Presentation</vt:lpstr>
      <vt:lpstr>PowerPoint Presentation</vt:lpstr>
      <vt:lpstr>PowerPoint Presentation</vt:lpstr>
      <vt:lpstr>PowerPoint Presentation</vt:lpstr>
      <vt:lpstr>Library production: Quantitation and Pooling</vt:lpstr>
      <vt:lpstr>Sequencing: BaseSpace setup</vt:lpstr>
      <vt:lpstr>PowerPoint Presentation</vt:lpstr>
      <vt:lpstr>PowerPoint Presentation</vt:lpstr>
      <vt:lpstr>PowerPoint Presentation</vt:lpstr>
      <vt:lpstr>Oxford Nanopore Sequencing</vt:lpstr>
      <vt:lpstr>Oxford Nanopore Sequencing</vt:lpstr>
      <vt:lpstr>Oxford Nanopore Sequencing</vt:lpstr>
      <vt:lpstr>Oxford Nanopore Sequencing</vt:lpstr>
      <vt:lpstr>Oxford Nanopore Sequencing</vt:lpstr>
      <vt:lpstr>Oxford Nanopore Sequencing</vt:lpstr>
      <vt:lpstr>Oxford Nanopore Sequencing</vt:lpstr>
      <vt:lpstr>Oxford Nanopore Sequencing</vt:lpstr>
      <vt:lpstr>Oxford Nanopore Sequencing</vt:lpstr>
      <vt:lpstr>scBUC-seq; single cell Barcode Umi Correction sequencing</vt:lpstr>
      <vt:lpstr>scBUC-seq; single cell Barcode Umi Correction sequencing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mphilpott</dc:creator>
  <cp:lastModifiedBy>Adam Cribbs</cp:lastModifiedBy>
  <cp:revision>94</cp:revision>
  <dcterms:created xsi:type="dcterms:W3CDTF">2018-05-15T21:18:51Z</dcterms:created>
  <dcterms:modified xsi:type="dcterms:W3CDTF">2021-04-13T09:44:04Z</dcterms:modified>
</cp:coreProperties>
</file>